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3" r:id="rId14"/>
    <p:sldId id="274" r:id="rId15"/>
    <p:sldId id="275" r:id="rId16"/>
    <p:sldId id="280" r:id="rId17"/>
    <p:sldId id="276" r:id="rId18"/>
    <p:sldId id="282" r:id="rId19"/>
    <p:sldId id="279" r:id="rId20"/>
    <p:sldId id="277" r:id="rId21"/>
    <p:sldId id="281" r:id="rId22"/>
    <p:sldId id="270" r:id="rId23"/>
    <p:sldId id="271" r:id="rId24"/>
    <p:sldId id="272"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879" autoAdjust="0"/>
  </p:normalViewPr>
  <p:slideViewPr>
    <p:cSldViewPr snapToGrid="0">
      <p:cViewPr>
        <p:scale>
          <a:sx n="66" d="100"/>
          <a:sy n="66" d="100"/>
        </p:scale>
        <p:origin x="64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FF66-A9D7-4B02-9573-165E40209A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A7C6FC-4359-4A65-BB82-EAC8B8B36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34B972-1527-458C-83C0-A7418B3A0E5C}"/>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5" name="Footer Placeholder 4">
            <a:extLst>
              <a:ext uri="{FF2B5EF4-FFF2-40B4-BE49-F238E27FC236}">
                <a16:creationId xmlns:a16="http://schemas.microsoft.com/office/drawing/2014/main" id="{AC72F38F-35E3-439B-9876-044631CF5E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E828BD-9528-4B05-8E08-DC38ABCE728A}"/>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32309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15BF-C8F3-4596-8C68-68570FF86D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6C8C57-66E2-47D1-ADD5-538B2DBA31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FC461D-B559-409C-8AEC-5F5B04088B6A}"/>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5" name="Footer Placeholder 4">
            <a:extLst>
              <a:ext uri="{FF2B5EF4-FFF2-40B4-BE49-F238E27FC236}">
                <a16:creationId xmlns:a16="http://schemas.microsoft.com/office/drawing/2014/main" id="{0A8A79F1-C491-4C67-A170-BD81E2E490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6F8F41-4291-4795-8F5F-CD8577BC8C0E}"/>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131729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B809A3-47B3-42E5-8ECD-C450315B4D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7A93AF-21BF-4760-AA07-4F15D4A7EA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9769E4-9061-4478-A385-2894FD882F57}"/>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5" name="Footer Placeholder 4">
            <a:extLst>
              <a:ext uri="{FF2B5EF4-FFF2-40B4-BE49-F238E27FC236}">
                <a16:creationId xmlns:a16="http://schemas.microsoft.com/office/drawing/2014/main" id="{8010DAD5-43A8-46A3-A997-756A988164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58D641-E60D-4721-8244-BAE55E90E3C9}"/>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119387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F32C-B7D6-465D-8ED4-FD67E3DAA7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BD9582-BA9B-4FE2-8AB6-4F8411B25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435518-B306-46D9-878B-49696E2B933B}"/>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5" name="Footer Placeholder 4">
            <a:extLst>
              <a:ext uri="{FF2B5EF4-FFF2-40B4-BE49-F238E27FC236}">
                <a16:creationId xmlns:a16="http://schemas.microsoft.com/office/drawing/2014/main" id="{EC224BF1-C8A8-4F44-BECB-AE56F449DA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C5B9B8-A424-4B33-9EDB-A9D69F0C777D}"/>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228542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0A06-9367-4D8D-9A9C-07BF96F865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9B770F-FCE6-4B89-B499-BA4511DA54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69A102-0BCA-4520-A9DB-AE28F80540B9}"/>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5" name="Footer Placeholder 4">
            <a:extLst>
              <a:ext uri="{FF2B5EF4-FFF2-40B4-BE49-F238E27FC236}">
                <a16:creationId xmlns:a16="http://schemas.microsoft.com/office/drawing/2014/main" id="{C04C00FD-233E-4AC9-BC7B-5F384D78E8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A50DB2-14C6-4A2A-B7E1-47CC9FEA1348}"/>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238884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6214-CFE5-47C7-8B04-7626CBD953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BB1A9E-067E-4EF9-A206-76C77F77DE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521CEE-28BC-4E30-B3BB-ED2782621D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D06F78-0391-49FB-AAD5-AE3A81AE4BF2}"/>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6" name="Footer Placeholder 5">
            <a:extLst>
              <a:ext uri="{FF2B5EF4-FFF2-40B4-BE49-F238E27FC236}">
                <a16:creationId xmlns:a16="http://schemas.microsoft.com/office/drawing/2014/main" id="{F9DED076-EE9A-466A-867D-4DE38F903C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10F831-F9F6-475F-8C54-CCAA43CCA259}"/>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182533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DC6D-3606-4244-BAB9-6B22A1C81AF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12C8CE-50E2-486D-927F-B9A3AA755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43372C-55B3-4466-AEB9-822439398D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3C11133-B211-4C13-AC30-E12ACC4E10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F65151-5BB2-41BC-B3A6-AC55777125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27AEBD8-8549-4D2C-810F-C2872D7DE27A}"/>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8" name="Footer Placeholder 7">
            <a:extLst>
              <a:ext uri="{FF2B5EF4-FFF2-40B4-BE49-F238E27FC236}">
                <a16:creationId xmlns:a16="http://schemas.microsoft.com/office/drawing/2014/main" id="{0B672FCC-D94C-4638-A5D7-4CADBC116F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E84A1E-B98C-4788-93DB-BC9D572E0DC2}"/>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3148072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F6C2-792C-4489-AE24-680D366D80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BBEEDB-4131-483A-BB8A-4D8B403964CD}"/>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4" name="Footer Placeholder 3">
            <a:extLst>
              <a:ext uri="{FF2B5EF4-FFF2-40B4-BE49-F238E27FC236}">
                <a16:creationId xmlns:a16="http://schemas.microsoft.com/office/drawing/2014/main" id="{7B1A4C50-7D41-4C49-B3A4-BEF7EA670A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A87CF9-4DE3-43CB-86EF-8353F9A97C24}"/>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370604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447C4C-B63D-4D44-A7A2-7E78924AB863}"/>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3" name="Footer Placeholder 2">
            <a:extLst>
              <a:ext uri="{FF2B5EF4-FFF2-40B4-BE49-F238E27FC236}">
                <a16:creationId xmlns:a16="http://schemas.microsoft.com/office/drawing/2014/main" id="{900BB1F0-CA91-495F-9DFF-8BB4DE2BB5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F8FE18-E505-4B06-8920-A700438FB2AB}"/>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4134334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213D-F5CA-40D3-AD99-738D25867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9C7879-CACF-42D2-9BA1-0C728CC8A5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8D6279A-A0B3-4B37-B096-A66AA8F73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ADFEAE-806E-4465-A791-C33FA1076094}"/>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6" name="Footer Placeholder 5">
            <a:extLst>
              <a:ext uri="{FF2B5EF4-FFF2-40B4-BE49-F238E27FC236}">
                <a16:creationId xmlns:a16="http://schemas.microsoft.com/office/drawing/2014/main" id="{9ACFA983-5021-40E5-930B-30FCBC9276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0F3362-26CF-49D8-8C91-AC7B38C2D36C}"/>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267639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E7DB-8BFB-49DB-B41E-8DFCC9C4B9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012BAA-B27E-401B-BEE0-82D5F4BDB5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C13FF1-1355-417B-88BE-CC872AC5E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517538-CA1F-4433-A538-63AEE197EE02}"/>
              </a:ext>
            </a:extLst>
          </p:cNvPr>
          <p:cNvSpPr>
            <a:spLocks noGrp="1"/>
          </p:cNvSpPr>
          <p:nvPr>
            <p:ph type="dt" sz="half" idx="10"/>
          </p:nvPr>
        </p:nvSpPr>
        <p:spPr/>
        <p:txBody>
          <a:bodyPr/>
          <a:lstStyle/>
          <a:p>
            <a:fld id="{6BABC1C8-928B-488D-974B-120E6D1529D9}" type="datetimeFigureOut">
              <a:rPr lang="en-IN" smtClean="0"/>
              <a:t>04-08-2019</a:t>
            </a:fld>
            <a:endParaRPr lang="en-IN"/>
          </a:p>
        </p:txBody>
      </p:sp>
      <p:sp>
        <p:nvSpPr>
          <p:cNvPr id="6" name="Footer Placeholder 5">
            <a:extLst>
              <a:ext uri="{FF2B5EF4-FFF2-40B4-BE49-F238E27FC236}">
                <a16:creationId xmlns:a16="http://schemas.microsoft.com/office/drawing/2014/main" id="{49D32815-EE51-491A-B540-5C2E3EE2C6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406607-61C2-46EB-AEC6-205184070F81}"/>
              </a:ext>
            </a:extLst>
          </p:cNvPr>
          <p:cNvSpPr>
            <a:spLocks noGrp="1"/>
          </p:cNvSpPr>
          <p:nvPr>
            <p:ph type="sldNum" sz="quarter" idx="12"/>
          </p:nvPr>
        </p:nvSpPr>
        <p:spPr/>
        <p:txBody>
          <a:bodyPr/>
          <a:lstStyle/>
          <a:p>
            <a:fld id="{4F6197E6-CEF4-4132-AD9A-939E41BCE601}" type="slidenum">
              <a:rPr lang="en-IN" smtClean="0"/>
              <a:t>‹#›</a:t>
            </a:fld>
            <a:endParaRPr lang="en-IN"/>
          </a:p>
        </p:txBody>
      </p:sp>
    </p:spTree>
    <p:extLst>
      <p:ext uri="{BB962C8B-B14F-4D97-AF65-F5344CB8AC3E}">
        <p14:creationId xmlns:p14="http://schemas.microsoft.com/office/powerpoint/2010/main" val="2760004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01CDE-BC37-4D08-B5A8-067E275749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2B803A-71A6-485B-A289-E90A4BCC62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3F621D-BA8F-407C-8D24-18D5EDCDE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BC1C8-928B-488D-974B-120E6D1529D9}" type="datetimeFigureOut">
              <a:rPr lang="en-IN" smtClean="0"/>
              <a:t>04-08-2019</a:t>
            </a:fld>
            <a:endParaRPr lang="en-IN"/>
          </a:p>
        </p:txBody>
      </p:sp>
      <p:sp>
        <p:nvSpPr>
          <p:cNvPr id="5" name="Footer Placeholder 4">
            <a:extLst>
              <a:ext uri="{FF2B5EF4-FFF2-40B4-BE49-F238E27FC236}">
                <a16:creationId xmlns:a16="http://schemas.microsoft.com/office/drawing/2014/main" id="{A6C2559C-E01A-41FB-A21B-ACE91A688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5F9D69-0BF6-4C73-B64D-AFC30862EF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197E6-CEF4-4132-AD9A-939E41BCE601}" type="slidenum">
              <a:rPr lang="en-IN" smtClean="0"/>
              <a:t>‹#›</a:t>
            </a:fld>
            <a:endParaRPr lang="en-IN"/>
          </a:p>
        </p:txBody>
      </p:sp>
    </p:spTree>
    <p:extLst>
      <p:ext uri="{BB962C8B-B14F-4D97-AF65-F5344CB8AC3E}">
        <p14:creationId xmlns:p14="http://schemas.microsoft.com/office/powerpoint/2010/main" val="1379773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54560-B053-48D8-AAE0-A4DF6A1683E9}"/>
              </a:ext>
            </a:extLst>
          </p:cNvPr>
          <p:cNvSpPr>
            <a:spLocks noGrp="1"/>
          </p:cNvSpPr>
          <p:nvPr>
            <p:ph type="ctrTitle"/>
          </p:nvPr>
        </p:nvSpPr>
        <p:spPr>
          <a:xfrm>
            <a:off x="1524000" y="1122363"/>
            <a:ext cx="9144000" cy="592137"/>
          </a:xfrm>
        </p:spPr>
        <p:txBody>
          <a:bodyPr>
            <a:normAutofit fontScale="90000"/>
          </a:bodyPr>
          <a:lstStyle/>
          <a:p>
            <a:r>
              <a:rPr lang="en-IN" sz="4800" dirty="0">
                <a:latin typeface="Times New Roman" panose="02020603050405020304" pitchFamily="18" charset="0"/>
                <a:cs typeface="Times New Roman" panose="02020603050405020304" pitchFamily="18" charset="0"/>
              </a:rPr>
              <a:t>Final Presentation</a:t>
            </a:r>
          </a:p>
        </p:txBody>
      </p:sp>
      <p:sp>
        <p:nvSpPr>
          <p:cNvPr id="3" name="Subtitle 2">
            <a:extLst>
              <a:ext uri="{FF2B5EF4-FFF2-40B4-BE49-F238E27FC236}">
                <a16:creationId xmlns:a16="http://schemas.microsoft.com/office/drawing/2014/main" id="{A9439CE1-CA80-4B47-9779-F589A2BD7EE3}"/>
              </a:ext>
            </a:extLst>
          </p:cNvPr>
          <p:cNvSpPr>
            <a:spLocks noGrp="1"/>
          </p:cNvSpPr>
          <p:nvPr>
            <p:ph type="subTitle" idx="1"/>
          </p:nvPr>
        </p:nvSpPr>
        <p:spPr>
          <a:xfrm>
            <a:off x="1524000" y="2542540"/>
            <a:ext cx="9144000" cy="1000760"/>
          </a:xfrm>
        </p:spPr>
        <p:txBody>
          <a:bodyPr>
            <a:normAutofit/>
          </a:bodyPr>
          <a:lstStyle/>
          <a:p>
            <a:r>
              <a:rPr lang="en" sz="2800" b="1" dirty="0">
                <a:solidFill>
                  <a:schemeClr val="dk1"/>
                </a:solidFill>
                <a:latin typeface="Times New Roman" panose="02020603050405020304" pitchFamily="18" charset="0"/>
                <a:cs typeface="Times New Roman" panose="02020603050405020304" pitchFamily="18" charset="0"/>
              </a:rPr>
              <a:t>Pneumonia Detection Challenge</a:t>
            </a:r>
            <a:endParaRPr lang="en-IN" sz="2800" dirty="0"/>
          </a:p>
        </p:txBody>
      </p:sp>
      <p:pic>
        <p:nvPicPr>
          <p:cNvPr id="5" name="Picture 4">
            <a:extLst>
              <a:ext uri="{FF2B5EF4-FFF2-40B4-BE49-F238E27FC236}">
                <a16:creationId xmlns:a16="http://schemas.microsoft.com/office/drawing/2014/main" id="{010A6ED1-ADD0-4AA8-A62D-B20E8B7EF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CDEBF975-10E6-4CFF-B546-3DA847A55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320" y="5864542"/>
            <a:ext cx="2381250" cy="866775"/>
          </a:xfrm>
          <a:prstGeom prst="rect">
            <a:avLst/>
          </a:prstGeom>
        </p:spPr>
      </p:pic>
      <p:sp>
        <p:nvSpPr>
          <p:cNvPr id="6" name="Subtitle 2">
            <a:extLst>
              <a:ext uri="{FF2B5EF4-FFF2-40B4-BE49-F238E27FC236}">
                <a16:creationId xmlns:a16="http://schemas.microsoft.com/office/drawing/2014/main" id="{217A6259-9CFC-46CD-969B-92BD08F9F504}"/>
              </a:ext>
            </a:extLst>
          </p:cNvPr>
          <p:cNvSpPr txBox="1">
            <a:spLocks/>
          </p:cNvSpPr>
          <p:nvPr/>
        </p:nvSpPr>
        <p:spPr>
          <a:xfrm>
            <a:off x="688769" y="3977787"/>
            <a:ext cx="10062358" cy="23201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solidFill>
                  <a:schemeClr val="dk1"/>
                </a:solidFill>
                <a:latin typeface="Times New Roman" panose="02020603050405020304" pitchFamily="18" charset="0"/>
                <a:cs typeface="Times New Roman" panose="02020603050405020304" pitchFamily="18" charset="0"/>
              </a:rPr>
              <a:t>Team: Abdul, Abhishek, Ashutosh, Manish, </a:t>
            </a:r>
            <a:r>
              <a:rPr lang="en-US" sz="2800" b="1" dirty="0" err="1">
                <a:solidFill>
                  <a:schemeClr val="dk1"/>
                </a:solidFill>
                <a:latin typeface="Times New Roman" panose="02020603050405020304" pitchFamily="18" charset="0"/>
                <a:cs typeface="Times New Roman" panose="02020603050405020304" pitchFamily="18" charset="0"/>
              </a:rPr>
              <a:t>Tanu</a:t>
            </a:r>
            <a:endParaRPr lang="en-US" sz="2800" b="1" dirty="0">
              <a:solidFill>
                <a:schemeClr val="dk1"/>
              </a:solidFill>
              <a:latin typeface="Times New Roman" panose="02020603050405020304" pitchFamily="18" charset="0"/>
              <a:cs typeface="Times New Roman" panose="02020603050405020304" pitchFamily="18" charset="0"/>
            </a:endParaRPr>
          </a:p>
          <a:p>
            <a:r>
              <a:rPr lang="en-US" sz="2800" b="1" dirty="0">
                <a:solidFill>
                  <a:schemeClr val="dk1"/>
                </a:solidFill>
                <a:latin typeface="Times New Roman" panose="02020603050405020304" pitchFamily="18" charset="0"/>
                <a:cs typeface="Times New Roman" panose="02020603050405020304" pitchFamily="18" charset="0"/>
              </a:rPr>
              <a:t>Mentor: Dr. Narayana</a:t>
            </a:r>
            <a:endParaRPr lang="en-IN" sz="2800" dirty="0"/>
          </a:p>
        </p:txBody>
      </p:sp>
    </p:spTree>
    <p:extLst>
      <p:ext uri="{BB962C8B-B14F-4D97-AF65-F5344CB8AC3E}">
        <p14:creationId xmlns:p14="http://schemas.microsoft.com/office/powerpoint/2010/main" val="901612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a:bodyPr>
          <a:lstStyle/>
          <a:p>
            <a:r>
              <a:rPr lang="en-US" sz="2400" b="1" dirty="0">
                <a:latin typeface="Times New Roman" panose="02020603050405020304" pitchFamily="18" charset="0"/>
                <a:cs typeface="Times New Roman" panose="02020603050405020304" pitchFamily="18" charset="0"/>
              </a:rPr>
              <a:t>Exploratory Data Analysis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r>
              <a:rPr lang="en-US" sz="1800" dirty="0">
                <a:solidFill>
                  <a:schemeClr val="dk1"/>
                </a:solidFill>
                <a:latin typeface="Times New Roman" panose="02020603050405020304" pitchFamily="18" charset="0"/>
                <a:cs typeface="Times New Roman" panose="02020603050405020304" pitchFamily="18" charset="0"/>
              </a:rPr>
              <a:t>Preliminary EDA insights - </a:t>
            </a:r>
            <a:r>
              <a:rPr lang="en-US" sz="1800" b="1" dirty="0" err="1">
                <a:solidFill>
                  <a:schemeClr val="dk1"/>
                </a:solidFill>
                <a:latin typeface="Times New Roman" panose="02020603050405020304" pitchFamily="18" charset="0"/>
                <a:cs typeface="Times New Roman" panose="02020603050405020304" pitchFamily="18" charset="0"/>
              </a:rPr>
              <a:t>class_info</a:t>
            </a:r>
            <a:r>
              <a:rPr lang="en-US" sz="1800" b="1" dirty="0">
                <a:solidFill>
                  <a:schemeClr val="dk1"/>
                </a:solidFill>
                <a:latin typeface="Times New Roman" panose="02020603050405020304" pitchFamily="18" charset="0"/>
                <a:cs typeface="Times New Roman" panose="02020603050405020304" pitchFamily="18" charset="0"/>
              </a:rPr>
              <a:t> dataset</a:t>
            </a:r>
          </a:p>
          <a:p>
            <a:pPr marL="0" lvl="0" indent="0">
              <a:spcBef>
                <a:spcPts val="0"/>
              </a:spcBef>
              <a:buClr>
                <a:schemeClr val="dk1"/>
              </a:buClr>
              <a:buSzPts val="1100"/>
              <a:buNone/>
            </a:pPr>
            <a:r>
              <a:rPr lang="en-US" sz="1800" dirty="0">
                <a:solidFill>
                  <a:schemeClr val="dk1"/>
                </a:solidFill>
                <a:latin typeface="Times New Roman" panose="02020603050405020304" pitchFamily="18" charset="0"/>
                <a:cs typeface="Times New Roman" panose="02020603050405020304" pitchFamily="18" charset="0"/>
              </a:rPr>
              <a:t>•30227 rows and 2 columns</a:t>
            </a:r>
          </a:p>
          <a:p>
            <a:pPr marL="0" lvl="0" indent="0">
              <a:spcBef>
                <a:spcPts val="0"/>
              </a:spcBef>
              <a:buClr>
                <a:schemeClr val="dk1"/>
              </a:buClr>
              <a:buSzPts val="1100"/>
              <a:buNone/>
            </a:pPr>
            <a:r>
              <a:rPr lang="en-US" sz="1800" dirty="0">
                <a:solidFill>
                  <a:schemeClr val="dk1"/>
                </a:solidFill>
                <a:latin typeface="Times New Roman" panose="02020603050405020304" pitchFamily="18" charset="0"/>
                <a:cs typeface="Times New Roman" panose="02020603050405020304" pitchFamily="18" charset="0"/>
              </a:rPr>
              <a:t>-</a:t>
            </a:r>
            <a:r>
              <a:rPr lang="en-US" sz="1800" dirty="0" err="1">
                <a:solidFill>
                  <a:schemeClr val="dk1"/>
                </a:solidFill>
                <a:latin typeface="Times New Roman" panose="02020603050405020304" pitchFamily="18" charset="0"/>
                <a:cs typeface="Times New Roman" panose="02020603050405020304" pitchFamily="18" charset="0"/>
              </a:rPr>
              <a:t>patientId</a:t>
            </a:r>
            <a:r>
              <a:rPr lang="en-US" sz="1800" dirty="0">
                <a:solidFill>
                  <a:schemeClr val="dk1"/>
                </a:solidFill>
                <a:latin typeface="Times New Roman" panose="02020603050405020304" pitchFamily="18" charset="0"/>
                <a:cs typeface="Times New Roman" panose="02020603050405020304" pitchFamily="18" charset="0"/>
              </a:rPr>
              <a:t> and class</a:t>
            </a:r>
          </a:p>
          <a:p>
            <a:pPr marL="0" lvl="0" indent="0">
              <a:spcBef>
                <a:spcPts val="0"/>
              </a:spcBef>
              <a:buClr>
                <a:schemeClr val="dk1"/>
              </a:buClr>
              <a:buSzPts val="1100"/>
              <a:buNone/>
            </a:pPr>
            <a:endParaRPr lang="en-US" sz="1800" dirty="0">
              <a:solidFill>
                <a:schemeClr val="dk1"/>
              </a:solidFill>
              <a:latin typeface="Times New Roman" panose="02020603050405020304" pitchFamily="18" charset="0"/>
              <a:cs typeface="Times New Roman" panose="02020603050405020304" pitchFamily="18" charset="0"/>
            </a:endParaRPr>
          </a:p>
          <a:p>
            <a:pPr marL="0" lvl="0" indent="0">
              <a:spcBef>
                <a:spcPts val="0"/>
              </a:spcBef>
              <a:buClr>
                <a:schemeClr val="dk1"/>
              </a:buClr>
              <a:buSzPts val="1100"/>
              <a:buNone/>
            </a:pPr>
            <a:r>
              <a:rPr lang="en-US" sz="1800" dirty="0">
                <a:solidFill>
                  <a:schemeClr val="dk1"/>
                </a:solidFill>
                <a:latin typeface="Times New Roman" panose="02020603050405020304" pitchFamily="18" charset="0"/>
                <a:cs typeface="Times New Roman" panose="02020603050405020304" pitchFamily="18" charset="0"/>
              </a:rPr>
              <a:t>•Missing values –nil</a:t>
            </a:r>
          </a:p>
          <a:p>
            <a:pPr marL="0" lvl="0" indent="0">
              <a:spcBef>
                <a:spcPts val="0"/>
              </a:spcBef>
              <a:buClr>
                <a:schemeClr val="dk1"/>
              </a:buClr>
              <a:buSzPts val="1100"/>
              <a:buNone/>
            </a:pPr>
            <a:r>
              <a:rPr lang="en-US" sz="1800" dirty="0">
                <a:solidFill>
                  <a:schemeClr val="dk1"/>
                </a:solidFill>
                <a:latin typeface="Times New Roman" panose="02020603050405020304" pitchFamily="18" charset="0"/>
                <a:cs typeface="Times New Roman" panose="02020603050405020304" pitchFamily="18" charset="0"/>
              </a:rPr>
              <a:t>•26684 unique patients</a:t>
            </a:r>
          </a:p>
          <a:p>
            <a:pPr marL="0" lvl="0" indent="0">
              <a:spcBef>
                <a:spcPts val="0"/>
              </a:spcBef>
              <a:buClr>
                <a:schemeClr val="dk1"/>
              </a:buClr>
              <a:buSzPts val="1100"/>
              <a:buNone/>
            </a:pPr>
            <a:r>
              <a:rPr lang="en-US" sz="1800" dirty="0">
                <a:solidFill>
                  <a:schemeClr val="dk1"/>
                </a:solidFill>
                <a:latin typeface="Times New Roman" panose="02020603050405020304" pitchFamily="18" charset="0"/>
                <a:cs typeface="Times New Roman" panose="02020603050405020304" pitchFamily="18" charset="0"/>
              </a:rPr>
              <a:t>•Class distribution</a:t>
            </a:r>
          </a:p>
          <a:p>
            <a:pPr marL="0" lvl="0" indent="0">
              <a:spcBef>
                <a:spcPts val="0"/>
              </a:spcBef>
              <a:buClr>
                <a:schemeClr val="dk1"/>
              </a:buClr>
              <a:buSzPts val="280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pic>
        <p:nvPicPr>
          <p:cNvPr id="8" name="Google Shape;74;p16">
            <a:extLst>
              <a:ext uri="{FF2B5EF4-FFF2-40B4-BE49-F238E27FC236}">
                <a16:creationId xmlns:a16="http://schemas.microsoft.com/office/drawing/2014/main" id="{97BFF2EC-680F-4088-AAFC-39EE5CD0D218}"/>
              </a:ext>
            </a:extLst>
          </p:cNvPr>
          <p:cNvPicPr preferRelativeResize="0"/>
          <p:nvPr/>
        </p:nvPicPr>
        <p:blipFill>
          <a:blip r:embed="rId4">
            <a:alphaModFix/>
          </a:blip>
          <a:stretch>
            <a:fillRect/>
          </a:stretch>
        </p:blipFill>
        <p:spPr>
          <a:xfrm>
            <a:off x="5603855" y="1247775"/>
            <a:ext cx="5010150" cy="1800225"/>
          </a:xfrm>
          <a:prstGeom prst="rect">
            <a:avLst/>
          </a:prstGeom>
          <a:noFill/>
          <a:ln>
            <a:noFill/>
          </a:ln>
        </p:spPr>
      </p:pic>
      <p:pic>
        <p:nvPicPr>
          <p:cNvPr id="10" name="Google Shape;75;p16">
            <a:extLst>
              <a:ext uri="{FF2B5EF4-FFF2-40B4-BE49-F238E27FC236}">
                <a16:creationId xmlns:a16="http://schemas.microsoft.com/office/drawing/2014/main" id="{30881DA6-B619-4F3B-874E-DC93E57F0DB4}"/>
              </a:ext>
            </a:extLst>
          </p:cNvPr>
          <p:cNvPicPr preferRelativeResize="0"/>
          <p:nvPr/>
        </p:nvPicPr>
        <p:blipFill>
          <a:blip r:embed="rId5">
            <a:alphaModFix/>
          </a:blip>
          <a:stretch>
            <a:fillRect/>
          </a:stretch>
        </p:blipFill>
        <p:spPr>
          <a:xfrm>
            <a:off x="620447" y="4172743"/>
            <a:ext cx="3648075" cy="1123950"/>
          </a:xfrm>
          <a:prstGeom prst="rect">
            <a:avLst/>
          </a:prstGeom>
          <a:noFill/>
          <a:ln>
            <a:noFill/>
          </a:ln>
        </p:spPr>
      </p:pic>
      <p:pic>
        <p:nvPicPr>
          <p:cNvPr id="11" name="Google Shape;76;p16">
            <a:extLst>
              <a:ext uri="{FF2B5EF4-FFF2-40B4-BE49-F238E27FC236}">
                <a16:creationId xmlns:a16="http://schemas.microsoft.com/office/drawing/2014/main" id="{21AF25F0-F843-42EE-BE14-761C1E6D55C8}"/>
              </a:ext>
            </a:extLst>
          </p:cNvPr>
          <p:cNvPicPr preferRelativeResize="0"/>
          <p:nvPr/>
        </p:nvPicPr>
        <p:blipFill>
          <a:blip r:embed="rId6">
            <a:alphaModFix/>
          </a:blip>
          <a:stretch>
            <a:fillRect/>
          </a:stretch>
        </p:blipFill>
        <p:spPr>
          <a:xfrm>
            <a:off x="5875605" y="3673794"/>
            <a:ext cx="4095750" cy="2438400"/>
          </a:xfrm>
          <a:prstGeom prst="rect">
            <a:avLst/>
          </a:prstGeom>
          <a:noFill/>
          <a:ln>
            <a:noFill/>
          </a:ln>
        </p:spPr>
      </p:pic>
    </p:spTree>
    <p:extLst>
      <p:ext uri="{BB962C8B-B14F-4D97-AF65-F5344CB8AC3E}">
        <p14:creationId xmlns:p14="http://schemas.microsoft.com/office/powerpoint/2010/main" val="379590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fontScale="90000"/>
          </a:bodyPr>
          <a:lstStyle/>
          <a:p>
            <a:r>
              <a:rPr lang="en-US" sz="2700" b="1" dirty="0">
                <a:latin typeface="Times New Roman" panose="02020603050405020304" pitchFamily="18" charset="0"/>
                <a:cs typeface="Times New Roman" panose="02020603050405020304" pitchFamily="18" charset="0"/>
              </a:rPr>
              <a:t>Preliminary EDA insights –training images </a:t>
            </a:r>
            <a:br>
              <a:rPr lang="en-US" sz="2000" b="1" dirty="0">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Training has 26684 unique images</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•Images are </a:t>
            </a:r>
            <a:r>
              <a:rPr lang="en-US" sz="1800" dirty="0" err="1">
                <a:latin typeface="Times New Roman" panose="02020603050405020304" pitchFamily="18" charset="0"/>
                <a:cs typeface="Times New Roman" panose="02020603050405020304" pitchFamily="18" charset="0"/>
              </a:rPr>
              <a:t>dcm</a:t>
            </a:r>
            <a:r>
              <a:rPr lang="en-US" sz="1800" dirty="0">
                <a:latin typeface="Times New Roman" panose="02020603050405020304" pitchFamily="18" charset="0"/>
                <a:cs typeface="Times New Roman" panose="02020603050405020304" pitchFamily="18" charset="0"/>
              </a:rPr>
              <a:t> format</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•Every image has the following details</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-Patient sex; </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-Patient age; </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-Modality; </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-Body part examined;</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-View position; </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-Rows &amp; Columns; </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-Pixel Spacing.</a:t>
            </a:r>
          </a:p>
          <a:p>
            <a:pPr marL="0" lvl="0" indent="0">
              <a:spcBef>
                <a:spcPts val="0"/>
              </a:spcBef>
              <a:buClr>
                <a:schemeClr val="dk1"/>
              </a:buClr>
              <a:buSzPts val="28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pic>
        <p:nvPicPr>
          <p:cNvPr id="8" name="Google Shape;88;p18">
            <a:extLst>
              <a:ext uri="{FF2B5EF4-FFF2-40B4-BE49-F238E27FC236}">
                <a16:creationId xmlns:a16="http://schemas.microsoft.com/office/drawing/2014/main" id="{8A868A8B-595F-4721-AAAF-10A83938FBF8}"/>
              </a:ext>
            </a:extLst>
          </p:cNvPr>
          <p:cNvPicPr preferRelativeResize="0"/>
          <p:nvPr/>
        </p:nvPicPr>
        <p:blipFill>
          <a:blip r:embed="rId4">
            <a:alphaModFix/>
          </a:blip>
          <a:stretch>
            <a:fillRect/>
          </a:stretch>
        </p:blipFill>
        <p:spPr>
          <a:xfrm>
            <a:off x="6096000" y="1011370"/>
            <a:ext cx="4518874" cy="4410600"/>
          </a:xfrm>
          <a:prstGeom prst="rect">
            <a:avLst/>
          </a:prstGeom>
          <a:noFill/>
          <a:ln>
            <a:noFill/>
          </a:ln>
        </p:spPr>
      </p:pic>
    </p:spTree>
    <p:extLst>
      <p:ext uri="{BB962C8B-B14F-4D97-AF65-F5344CB8AC3E}">
        <p14:creationId xmlns:p14="http://schemas.microsoft.com/office/powerpoint/2010/main" val="1830965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Autofit/>
          </a:bodyPr>
          <a:lstStyle/>
          <a:p>
            <a:r>
              <a:rPr lang="en" sz="2400" b="1" dirty="0">
                <a:latin typeface="Times New Roman" panose="02020603050405020304" pitchFamily="18" charset="0"/>
                <a:cs typeface="Times New Roman" panose="02020603050405020304" pitchFamily="18" charset="0"/>
              </a:rPr>
              <a:t>Preliminary EDA insights -train labels dataset</a:t>
            </a:r>
            <a:br>
              <a:rPr lang="en-US" sz="2400" b="1"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•30227 rows and 6 columns</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patientId</a:t>
            </a:r>
            <a:r>
              <a:rPr lang="en-US" sz="1800" dirty="0">
                <a:latin typeface="Times New Roman" panose="02020603050405020304" pitchFamily="18" charset="0"/>
                <a:cs typeface="Times New Roman" panose="02020603050405020304" pitchFamily="18" charset="0"/>
              </a:rPr>
              <a:t> and x, y coordinates, width, height of the bounding boxes and target indicating Pneumonic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case or not</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•Missing values –nil</a:t>
            </a:r>
          </a:p>
          <a:p>
            <a:pPr marL="0" lvl="0" indent="0">
              <a:spcBef>
                <a:spcPts val="0"/>
              </a:spcBef>
              <a:buClr>
                <a:schemeClr val="dk1"/>
              </a:buClr>
              <a:buSzPts val="1100"/>
              <a:buNone/>
            </a:pPr>
            <a:r>
              <a:rPr lang="en-US" sz="1800" dirty="0">
                <a:latin typeface="Times New Roman" panose="02020603050405020304" pitchFamily="18" charset="0"/>
                <a:cs typeface="Times New Roman" panose="02020603050405020304" pitchFamily="18" charset="0"/>
              </a:rPr>
              <a:t>•26684 unique patients</a:t>
            </a:r>
          </a:p>
          <a:p>
            <a:pPr marL="0" lvl="0" indent="0">
              <a:spcBef>
                <a:spcPts val="0"/>
              </a:spcBef>
              <a:buClr>
                <a:schemeClr val="dk1"/>
              </a:buClr>
              <a:buSzPts val="28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pic>
        <p:nvPicPr>
          <p:cNvPr id="9" name="Google Shape;82;p17">
            <a:extLst>
              <a:ext uri="{FF2B5EF4-FFF2-40B4-BE49-F238E27FC236}">
                <a16:creationId xmlns:a16="http://schemas.microsoft.com/office/drawing/2014/main" id="{D93B2B6A-AB36-4304-A4CD-F04D6258DA86}"/>
              </a:ext>
            </a:extLst>
          </p:cNvPr>
          <p:cNvPicPr preferRelativeResize="0"/>
          <p:nvPr/>
        </p:nvPicPr>
        <p:blipFill>
          <a:blip r:embed="rId4">
            <a:alphaModFix/>
          </a:blip>
          <a:stretch>
            <a:fillRect/>
          </a:stretch>
        </p:blipFill>
        <p:spPr>
          <a:xfrm>
            <a:off x="1496291" y="2660073"/>
            <a:ext cx="7505205" cy="2838201"/>
          </a:xfrm>
          <a:prstGeom prst="rect">
            <a:avLst/>
          </a:prstGeom>
          <a:noFill/>
          <a:ln>
            <a:noFill/>
          </a:ln>
        </p:spPr>
      </p:pic>
    </p:spTree>
    <p:extLst>
      <p:ext uri="{BB962C8B-B14F-4D97-AF65-F5344CB8AC3E}">
        <p14:creationId xmlns:p14="http://schemas.microsoft.com/office/powerpoint/2010/main" val="4245818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760396" y="193040"/>
            <a:ext cx="10593404" cy="644358"/>
          </a:xfrm>
        </p:spPr>
        <p:txBody>
          <a:bodyPr>
            <a:noAutofit/>
          </a:bodyPr>
          <a:lstStyle/>
          <a:p>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Model building</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4" name="Rectangle 3">
            <a:extLst>
              <a:ext uri="{FF2B5EF4-FFF2-40B4-BE49-F238E27FC236}">
                <a16:creationId xmlns:a16="http://schemas.microsoft.com/office/drawing/2014/main" id="{3611B84F-88E9-4CE7-8FA6-FD4B71981219}"/>
              </a:ext>
            </a:extLst>
          </p:cNvPr>
          <p:cNvSpPr/>
          <p:nvPr/>
        </p:nvSpPr>
        <p:spPr>
          <a:xfrm>
            <a:off x="1175657" y="1401522"/>
            <a:ext cx="7968343" cy="2331407"/>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Initially we tried building a CNN from scratch</a:t>
            </a:r>
          </a:p>
          <a:p>
            <a:pPr fontAlgn="base">
              <a:spcBef>
                <a:spcPts val="1000"/>
              </a:spcBef>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With a kernel with MASK-RCNN library </a:t>
            </a:r>
          </a:p>
          <a:p>
            <a:pPr fontAlgn="base">
              <a:spcBef>
                <a:spcPts val="1000"/>
              </a:spcBef>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YOLO V3 and darknet</a:t>
            </a:r>
          </a:p>
          <a:p>
            <a:pPr fontAlgn="base">
              <a:spcBef>
                <a:spcPts val="1000"/>
              </a:spcBef>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YOLO V2 with </a:t>
            </a:r>
            <a:r>
              <a:rPr lang="en-US" dirty="0" err="1">
                <a:solidFill>
                  <a:srgbClr val="000000"/>
                </a:solidFill>
                <a:latin typeface="Times New Roman" panose="02020603050405020304" pitchFamily="18" charset="0"/>
                <a:cs typeface="Times New Roman" panose="02020603050405020304" pitchFamily="18" charset="0"/>
              </a:rPr>
              <a:t>darkflow</a:t>
            </a:r>
            <a:endParaRPr lang="en-US" dirty="0">
              <a:solidFill>
                <a:srgbClr val="000000"/>
              </a:solidFill>
              <a:latin typeface="Times New Roman" panose="02020603050405020304" pitchFamily="18" charset="0"/>
              <a:cs typeface="Times New Roman" panose="02020603050405020304" pitchFamily="18" charset="0"/>
            </a:endParaRPr>
          </a:p>
          <a:p>
            <a:pPr fontAlgn="base">
              <a:spcBef>
                <a:spcPts val="1000"/>
              </a:spcBef>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YOLO V2 with </a:t>
            </a:r>
            <a:r>
              <a:rPr lang="en-US" dirty="0" err="1">
                <a:solidFill>
                  <a:srgbClr val="000000"/>
                </a:solidFill>
                <a:latin typeface="Times New Roman" panose="02020603050405020304" pitchFamily="18" charset="0"/>
                <a:cs typeface="Times New Roman" panose="02020603050405020304" pitchFamily="18" charset="0"/>
              </a:rPr>
              <a:t>darkflow</a:t>
            </a:r>
            <a:r>
              <a:rPr lang="en-US" dirty="0">
                <a:solidFill>
                  <a:srgbClr val="000000"/>
                </a:solidFill>
                <a:latin typeface="Times New Roman" panose="02020603050405020304" pitchFamily="18" charset="0"/>
                <a:cs typeface="Times New Roman" panose="02020603050405020304" pitchFamily="18" charset="0"/>
              </a:rPr>
              <a:t> for </a:t>
            </a:r>
            <a:r>
              <a:rPr lang="en-US" dirty="0" err="1">
                <a:solidFill>
                  <a:srgbClr val="000000"/>
                </a:solidFill>
                <a:latin typeface="Times New Roman" panose="02020603050405020304" pitchFamily="18" charset="0"/>
                <a:cs typeface="Times New Roman" panose="02020603050405020304" pitchFamily="18" charset="0"/>
              </a:rPr>
              <a:t>Tensorflow</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TFNet</a:t>
            </a:r>
            <a:r>
              <a:rPr lang="en-US" dirty="0">
                <a:solidFill>
                  <a:srgbClr val="000000"/>
                </a:solidFill>
                <a:latin typeface="Times New Roman" panose="02020603050405020304" pitchFamily="18" charset="0"/>
                <a:cs typeface="Times New Roman" panose="02020603050405020304" pitchFamily="18" charset="0"/>
              </a:rPr>
              <a:t>)</a:t>
            </a:r>
          </a:p>
          <a:p>
            <a:pPr marL="742950" lvl="1" indent="-285750" fontAlgn="base">
              <a:spcBef>
                <a:spcPts val="500"/>
              </a:spcBef>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This is our final model</a:t>
            </a:r>
            <a:endParaRPr lang="en-US"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923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Autofit/>
          </a:bodyPr>
          <a:lstStyle/>
          <a:p>
            <a:r>
              <a:rPr lang="en-US" sz="2400" b="1" dirty="0">
                <a:latin typeface="Times New Roman" panose="02020603050405020304" pitchFamily="18" charset="0"/>
                <a:cs typeface="Times New Roman" panose="02020603050405020304" pitchFamily="18" charset="0"/>
              </a:rPr>
              <a:t>YOLO V2 with </a:t>
            </a:r>
            <a:r>
              <a:rPr lang="en-US" sz="2400" b="1" dirty="0" err="1">
                <a:latin typeface="Times New Roman" panose="02020603050405020304" pitchFamily="18" charset="0"/>
                <a:cs typeface="Times New Roman" panose="02020603050405020304" pitchFamily="18" charset="0"/>
              </a:rPr>
              <a:t>TFNet</a:t>
            </a:r>
            <a:r>
              <a:rPr lang="en-US" sz="2400" b="1" dirty="0">
                <a:latin typeface="Times New Roman" panose="02020603050405020304" pitchFamily="18" charset="0"/>
                <a:cs typeface="Times New Roman" panose="02020603050405020304" pitchFamily="18" charset="0"/>
              </a:rPr>
              <a:t> – v1</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9101057" y="2987552"/>
            <a:ext cx="4093418" cy="2345055"/>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4" name="Rectangle 3">
            <a:extLst>
              <a:ext uri="{FF2B5EF4-FFF2-40B4-BE49-F238E27FC236}">
                <a16:creationId xmlns:a16="http://schemas.microsoft.com/office/drawing/2014/main" id="{3611B84F-88E9-4CE7-8FA6-FD4B71981219}"/>
              </a:ext>
            </a:extLst>
          </p:cNvPr>
          <p:cNvSpPr/>
          <p:nvPr/>
        </p:nvSpPr>
        <p:spPr>
          <a:xfrm>
            <a:off x="1175657" y="1401522"/>
            <a:ext cx="7968343" cy="923330"/>
          </a:xfrm>
          <a:prstGeom prst="rect">
            <a:avLst/>
          </a:prstGeom>
        </p:spPr>
        <p:txBody>
          <a:bodyPr wrap="square">
            <a:spAutoFit/>
          </a:bodyPr>
          <a:lstStyle/>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Set up in </a:t>
            </a:r>
            <a:r>
              <a:rPr lang="en-US" dirty="0" err="1">
                <a:latin typeface="Times New Roman" panose="02020603050405020304" pitchFamily="18" charset="0"/>
                <a:cs typeface="Times New Roman" panose="02020603050405020304" pitchFamily="18" charset="0"/>
              </a:rPr>
              <a:t>colab</a:t>
            </a: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Trained on 5 images</a:t>
            </a:r>
          </a:p>
          <a:p>
            <a:pPr lvl="1" fontAlgn="base"/>
            <a:r>
              <a:rPr lang="en-US" dirty="0">
                <a:latin typeface="Times New Roman" panose="02020603050405020304" pitchFamily="18" charset="0"/>
                <a:cs typeface="Times New Roman" panose="02020603050405020304" pitchFamily="18" charset="0"/>
              </a:rPr>
              <a:t>Accuracy is very low, poor prediction of bounding boxes</a:t>
            </a:r>
          </a:p>
        </p:txBody>
      </p:sp>
      <p:pic>
        <p:nvPicPr>
          <p:cNvPr id="1026" name="Picture 2" descr="https://lh4.googleusercontent.com/o16NspefUYzrqNwLJJxJ21eaHyM3FvLTOQheBtKGG19RDEwG9G2-ym3dXKd_Ze_t8JG6gK8BzFoK5u-qmAxCrzCIwCzjLfyVF4VO_20WRaErh9hkDiiwiC0h2CB7KhHeu0pieEU">
            <a:extLst>
              <a:ext uri="{FF2B5EF4-FFF2-40B4-BE49-F238E27FC236}">
                <a16:creationId xmlns:a16="http://schemas.microsoft.com/office/drawing/2014/main" id="{D4D00452-C286-4353-9B46-F625B02F5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675" y="2994536"/>
            <a:ext cx="2824163"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01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Autofit/>
          </a:bodyPr>
          <a:lstStyle/>
          <a:p>
            <a:br>
              <a:rPr lang="en-US" dirty="0"/>
            </a:br>
            <a:r>
              <a:rPr lang="en-US" sz="2400" b="1" dirty="0">
                <a:latin typeface="Times New Roman" panose="02020603050405020304" pitchFamily="18" charset="0"/>
                <a:cs typeface="Times New Roman" panose="02020603050405020304" pitchFamily="18" charset="0"/>
              </a:rPr>
              <a:t>Yolo V2- </a:t>
            </a:r>
            <a:r>
              <a:rPr lang="en-US" sz="2400" b="1" dirty="0" err="1">
                <a:latin typeface="Times New Roman" panose="02020603050405020304" pitchFamily="18" charset="0"/>
                <a:cs typeface="Times New Roman" panose="02020603050405020304" pitchFamily="18" charset="0"/>
              </a:rPr>
              <a:t>TFNet</a:t>
            </a:r>
            <a:r>
              <a:rPr lang="en-US" sz="2400" b="1" dirty="0">
                <a:latin typeface="Times New Roman" panose="02020603050405020304" pitchFamily="18" charset="0"/>
                <a:cs typeface="Times New Roman" panose="02020603050405020304" pitchFamily="18" charset="0"/>
              </a:rPr>
              <a:t> – V2</a:t>
            </a:r>
            <a:br>
              <a:rPr lang="en-US" sz="2400" dirty="0"/>
            </a:br>
            <a:br>
              <a:rPr lang="en-US" sz="2400" dirty="0"/>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9101057" y="2987552"/>
            <a:ext cx="4093418" cy="2345055"/>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6" name="Rectangle 5">
            <a:extLst>
              <a:ext uri="{FF2B5EF4-FFF2-40B4-BE49-F238E27FC236}">
                <a16:creationId xmlns:a16="http://schemas.microsoft.com/office/drawing/2014/main" id="{9A2F00B4-1CF5-491D-B3CD-4178FD86C81D}"/>
              </a:ext>
            </a:extLst>
          </p:cNvPr>
          <p:cNvSpPr/>
          <p:nvPr/>
        </p:nvSpPr>
        <p:spPr>
          <a:xfrm>
            <a:off x="838200" y="1865563"/>
            <a:ext cx="6096000" cy="774571"/>
          </a:xfrm>
          <a:prstGeom prst="rect">
            <a:avLst/>
          </a:prstGeom>
        </p:spPr>
        <p:txBody>
          <a:bodyPr>
            <a:spAutoFit/>
          </a:bodyPr>
          <a:lstStyle/>
          <a:p>
            <a:pPr fontAlgn="base">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    Trained the model on 230 images</a:t>
            </a:r>
          </a:p>
          <a:p>
            <a:pPr fontAlgn="base">
              <a:spcBef>
                <a:spcPts val="1000"/>
              </a:spcBef>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    Getting lower prediction of bounding boxes</a:t>
            </a:r>
          </a:p>
        </p:txBody>
      </p:sp>
      <p:pic>
        <p:nvPicPr>
          <p:cNvPr id="2050" name="Picture 2" descr="https://lh4.googleusercontent.com/op6-m7-ESLEm3eSQ-IsH30GKHkOEr2OB2QWT2m0Zl5P0I6b8wAevax6DxxiNIC00UZPBHag1XzG33T_rh_kAeejx3AKPcxp6jRxt6-OsRICj9Tjyb1NmJ05HWqIVPfTSe_l30ws">
            <a:extLst>
              <a:ext uri="{FF2B5EF4-FFF2-40B4-BE49-F238E27FC236}">
                <a16:creationId xmlns:a16="http://schemas.microsoft.com/office/drawing/2014/main" id="{4919FA6B-63E6-40FC-B0D4-FA7825E8E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463" y="2515075"/>
            <a:ext cx="3113521" cy="303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20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Autofit/>
          </a:bodyPr>
          <a:lstStyle/>
          <a:p>
            <a:br>
              <a:rPr lang="en-US" dirty="0"/>
            </a:br>
            <a:r>
              <a:rPr lang="en-US" sz="2400" b="1" dirty="0">
                <a:latin typeface="Times New Roman" panose="02020603050405020304" pitchFamily="18" charset="0"/>
                <a:cs typeface="Times New Roman" panose="02020603050405020304" pitchFamily="18" charset="0"/>
              </a:rPr>
              <a:t>Yolo V2- </a:t>
            </a:r>
            <a:r>
              <a:rPr lang="en-US" sz="2400" b="1" dirty="0" err="1">
                <a:latin typeface="Times New Roman" panose="02020603050405020304" pitchFamily="18" charset="0"/>
                <a:cs typeface="Times New Roman" panose="02020603050405020304" pitchFamily="18" charset="0"/>
              </a:rPr>
              <a:t>TFNet</a:t>
            </a:r>
            <a:r>
              <a:rPr lang="en-US" sz="2400" b="1" dirty="0">
                <a:latin typeface="Times New Roman" panose="02020603050405020304" pitchFamily="18" charset="0"/>
                <a:cs typeface="Times New Roman" panose="02020603050405020304" pitchFamily="18" charset="0"/>
              </a:rPr>
              <a:t> – V3</a:t>
            </a:r>
            <a:br>
              <a:rPr lang="en-US" sz="2400" dirty="0"/>
            </a:br>
            <a:br>
              <a:rPr lang="en-US" sz="2400" dirty="0"/>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9101057" y="2987552"/>
            <a:ext cx="4093418" cy="2345055"/>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6" name="Rectangle 5">
            <a:extLst>
              <a:ext uri="{FF2B5EF4-FFF2-40B4-BE49-F238E27FC236}">
                <a16:creationId xmlns:a16="http://schemas.microsoft.com/office/drawing/2014/main" id="{9A2F00B4-1CF5-491D-B3CD-4178FD86C81D}"/>
              </a:ext>
            </a:extLst>
          </p:cNvPr>
          <p:cNvSpPr/>
          <p:nvPr/>
        </p:nvSpPr>
        <p:spPr>
          <a:xfrm>
            <a:off x="838200" y="1865563"/>
            <a:ext cx="6096000" cy="1051570"/>
          </a:xfrm>
          <a:prstGeom prst="rect">
            <a:avLst/>
          </a:prstGeom>
        </p:spPr>
        <p:txBody>
          <a:bodyPr>
            <a:spAutoFit/>
          </a:bodyPr>
          <a:lstStyle/>
          <a:p>
            <a:pPr fontAlgn="base">
              <a:buFont typeface="Arial" panose="020B0604020202020204" pitchFamily="34" charset="0"/>
              <a:buChar char="•"/>
            </a:pPr>
            <a:r>
              <a:rPr lang="en-US" dirty="0">
                <a:solidFill>
                  <a:srgbClr val="000000"/>
                </a:solidFill>
                <a:latin typeface="Calibri" panose="020F0502020204030204" pitchFamily="34" charset="0"/>
              </a:rPr>
              <a:t>    </a:t>
            </a:r>
            <a:r>
              <a:rPr lang="en-US" dirty="0">
                <a:solidFill>
                  <a:srgbClr val="000000"/>
                </a:solidFill>
                <a:latin typeface="Times New Roman" panose="02020603050405020304" pitchFamily="18" charset="0"/>
                <a:cs typeface="Times New Roman" panose="02020603050405020304" pitchFamily="18" charset="0"/>
              </a:rPr>
              <a:t>We are working on training 1000 images</a:t>
            </a:r>
          </a:p>
          <a:p>
            <a:pPr fontAlgn="base">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    We will be using at least 100 epochs</a:t>
            </a:r>
          </a:p>
          <a:p>
            <a:pPr fontAlgn="base">
              <a:spcBef>
                <a:spcPts val="1000"/>
              </a:spcBef>
            </a:pP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262732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Autofit/>
          </a:bodyPr>
          <a:lstStyle/>
          <a:p>
            <a:br>
              <a:rPr lang="en-US" dirty="0"/>
            </a:br>
            <a:r>
              <a:rPr lang="en-US" sz="2400" b="1" dirty="0" err="1">
                <a:latin typeface="Times New Roman" panose="02020603050405020304" pitchFamily="18" charset="0"/>
                <a:cs typeface="Times New Roman" panose="02020603050405020304" pitchFamily="18" charset="0"/>
              </a:rPr>
              <a:t>ChexNet</a:t>
            </a:r>
            <a:br>
              <a:rPr lang="en-US" sz="2400" dirty="0"/>
            </a:br>
            <a:br>
              <a:rPr lang="en-US" sz="2400" dirty="0"/>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9101057" y="2987552"/>
            <a:ext cx="4093418" cy="2345055"/>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6" name="Rectangle 5">
            <a:extLst>
              <a:ext uri="{FF2B5EF4-FFF2-40B4-BE49-F238E27FC236}">
                <a16:creationId xmlns:a16="http://schemas.microsoft.com/office/drawing/2014/main" id="{9A2F00B4-1CF5-491D-B3CD-4178FD86C81D}"/>
              </a:ext>
            </a:extLst>
          </p:cNvPr>
          <p:cNvSpPr/>
          <p:nvPr/>
        </p:nvSpPr>
        <p:spPr>
          <a:xfrm>
            <a:off x="838200" y="1114335"/>
            <a:ext cx="6096000" cy="1200329"/>
          </a:xfrm>
          <a:prstGeom prst="rect">
            <a:avLst/>
          </a:prstGeom>
        </p:spPr>
        <p:txBody>
          <a:bodyPr>
            <a:spAutoFit/>
          </a:bodyPr>
          <a:lstStyle/>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Not much documentation available</a:t>
            </a: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Got a chance to meet with Hershel Mehta</a:t>
            </a:r>
          </a:p>
          <a:p>
            <a:pPr fontAlgn="base"/>
            <a:r>
              <a:rPr lang="en-US" dirty="0">
                <a:latin typeface="Times New Roman" panose="02020603050405020304" pitchFamily="18" charset="0"/>
                <a:cs typeface="Times New Roman" panose="02020603050405020304" pitchFamily="18" charset="0"/>
              </a:rPr>
              <a:t>      Working with him</a:t>
            </a: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 trained weights are not available</a:t>
            </a:r>
          </a:p>
        </p:txBody>
      </p:sp>
      <p:pic>
        <p:nvPicPr>
          <p:cNvPr id="4" name="Picture 3">
            <a:extLst>
              <a:ext uri="{FF2B5EF4-FFF2-40B4-BE49-F238E27FC236}">
                <a16:creationId xmlns:a16="http://schemas.microsoft.com/office/drawing/2014/main" id="{61B19CE7-33E6-409E-9A54-203D55A025D1}"/>
              </a:ext>
            </a:extLst>
          </p:cNvPr>
          <p:cNvPicPr>
            <a:picLocks noChangeAspect="1"/>
          </p:cNvPicPr>
          <p:nvPr/>
        </p:nvPicPr>
        <p:blipFill>
          <a:blip r:embed="rId4"/>
          <a:stretch>
            <a:fillRect/>
          </a:stretch>
        </p:blipFill>
        <p:spPr>
          <a:xfrm>
            <a:off x="998699" y="2697161"/>
            <a:ext cx="4770372" cy="3429000"/>
          </a:xfrm>
          <a:prstGeom prst="rect">
            <a:avLst/>
          </a:prstGeom>
        </p:spPr>
      </p:pic>
    </p:spTree>
    <p:extLst>
      <p:ext uri="{BB962C8B-B14F-4D97-AF65-F5344CB8AC3E}">
        <p14:creationId xmlns:p14="http://schemas.microsoft.com/office/powerpoint/2010/main" val="3630862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Autofit/>
          </a:bodyPr>
          <a:lstStyle/>
          <a:p>
            <a:br>
              <a:rPr lang="en-US" dirty="0"/>
            </a:br>
            <a:r>
              <a:rPr lang="en-US" sz="2400" b="1" dirty="0" err="1">
                <a:latin typeface="Times New Roman" panose="02020603050405020304" pitchFamily="18" charset="0"/>
                <a:cs typeface="Times New Roman" panose="02020603050405020304" pitchFamily="18" charset="0"/>
              </a:rPr>
              <a:t>ChexNet</a:t>
            </a:r>
            <a:r>
              <a:rPr lang="en-US" sz="2400" b="1" dirty="0">
                <a:latin typeface="Times New Roman" panose="02020603050405020304" pitchFamily="18" charset="0"/>
                <a:cs typeface="Times New Roman" panose="02020603050405020304" pitchFamily="18" charset="0"/>
              </a:rPr>
              <a:t> – Interaction with </a:t>
            </a:r>
            <a:r>
              <a:rPr lang="en-US" sz="2400" b="1" dirty="0" err="1">
                <a:latin typeface="Times New Roman" panose="02020603050405020304" pitchFamily="18" charset="0"/>
                <a:cs typeface="Times New Roman" panose="02020603050405020304" pitchFamily="18" charset="0"/>
              </a:rPr>
              <a:t>Hershal</a:t>
            </a:r>
            <a:r>
              <a:rPr lang="en-US" sz="2400" b="1" dirty="0">
                <a:latin typeface="Times New Roman" panose="02020603050405020304" pitchFamily="18" charset="0"/>
                <a:cs typeface="Times New Roman" panose="02020603050405020304" pitchFamily="18" charset="0"/>
              </a:rPr>
              <a:t> Mehta</a:t>
            </a:r>
            <a:br>
              <a:rPr lang="en-US" sz="2400" dirty="0"/>
            </a:br>
            <a:br>
              <a:rPr lang="en-US" sz="2400" dirty="0"/>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9101057" y="2987552"/>
            <a:ext cx="4093418" cy="2345055"/>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pic>
        <p:nvPicPr>
          <p:cNvPr id="3074" name="Picture 2" descr="https://lh4.googleusercontent.com/FS1_r8AJpdNhBe7oxaN-iYl4kUeMRhR0s3i8ETue6VxqXFcCubdcWze-fSZ-xWl2dJIGkE5-o3X9nred1J5riC_i-zULnQ06YhJ1_Spwwz9YJtcxjb7dRemgSSh_BI6LoJ149zQ">
            <a:extLst>
              <a:ext uri="{FF2B5EF4-FFF2-40B4-BE49-F238E27FC236}">
                <a16:creationId xmlns:a16="http://schemas.microsoft.com/office/drawing/2014/main" id="{25CB317A-AE9D-439F-9BE9-68DD03378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135" y="3308674"/>
            <a:ext cx="4203865" cy="31528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EB44389-F3B6-4797-94F6-C3DBF4B33844}"/>
              </a:ext>
            </a:extLst>
          </p:cNvPr>
          <p:cNvPicPr>
            <a:picLocks noChangeAspect="1"/>
          </p:cNvPicPr>
          <p:nvPr/>
        </p:nvPicPr>
        <p:blipFill>
          <a:blip r:embed="rId5"/>
          <a:stretch>
            <a:fillRect/>
          </a:stretch>
        </p:blipFill>
        <p:spPr>
          <a:xfrm>
            <a:off x="1892135" y="1153999"/>
            <a:ext cx="4503039" cy="1732513"/>
          </a:xfrm>
          <a:prstGeom prst="rect">
            <a:avLst/>
          </a:prstGeom>
        </p:spPr>
      </p:pic>
    </p:spTree>
    <p:extLst>
      <p:ext uri="{BB962C8B-B14F-4D97-AF65-F5344CB8AC3E}">
        <p14:creationId xmlns:p14="http://schemas.microsoft.com/office/powerpoint/2010/main" val="1670013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Autofit/>
          </a:bodyPr>
          <a:lstStyle/>
          <a:p>
            <a:br>
              <a:rPr lang="en-US" dirty="0"/>
            </a:br>
            <a:r>
              <a:rPr lang="en-US" sz="2400" b="1" dirty="0">
                <a:latin typeface="Times New Roman" panose="02020603050405020304" pitchFamily="18" charset="0"/>
                <a:cs typeface="Times New Roman" panose="02020603050405020304" pitchFamily="18" charset="0"/>
              </a:rPr>
              <a:t>Suggestions from </a:t>
            </a:r>
            <a:r>
              <a:rPr lang="en-US" sz="2400" b="1" dirty="0" err="1">
                <a:latin typeface="Times New Roman" panose="02020603050405020304" pitchFamily="18" charset="0"/>
                <a:cs typeface="Times New Roman" panose="02020603050405020304" pitchFamily="18" charset="0"/>
              </a:rPr>
              <a:t>Hershal</a:t>
            </a:r>
            <a:r>
              <a:rPr lang="en-US" sz="2400" b="1" dirty="0">
                <a:latin typeface="Times New Roman" panose="02020603050405020304" pitchFamily="18" charset="0"/>
                <a:cs typeface="Times New Roman" panose="02020603050405020304" pitchFamily="18" charset="0"/>
              </a:rPr>
              <a:t> Mehta</a:t>
            </a:r>
            <a:br>
              <a:rPr lang="en-US" sz="2400" dirty="0"/>
            </a:br>
            <a:br>
              <a:rPr lang="en-US" sz="2400" dirty="0"/>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9101057" y="2987552"/>
            <a:ext cx="4093418" cy="2345055"/>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6" name="Rectangle 5">
            <a:extLst>
              <a:ext uri="{FF2B5EF4-FFF2-40B4-BE49-F238E27FC236}">
                <a16:creationId xmlns:a16="http://schemas.microsoft.com/office/drawing/2014/main" id="{9A2F00B4-1CF5-491D-B3CD-4178FD86C81D}"/>
              </a:ext>
            </a:extLst>
          </p:cNvPr>
          <p:cNvSpPr/>
          <p:nvPr/>
        </p:nvSpPr>
        <p:spPr>
          <a:xfrm>
            <a:off x="838200" y="1336173"/>
            <a:ext cx="6096000" cy="2031325"/>
          </a:xfrm>
          <a:prstGeom prst="rect">
            <a:avLst/>
          </a:prstGeom>
        </p:spPr>
        <p:txBody>
          <a:bodyPr>
            <a:spAutoFit/>
          </a:bodyPr>
          <a:lstStyle/>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Yolo may not help us with accuracy</a:t>
            </a: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 a CNN using transfer learning for classification and see the insights – follow </a:t>
            </a:r>
            <a:r>
              <a:rPr lang="en-US" dirty="0" err="1">
                <a:latin typeface="Times New Roman" panose="02020603050405020304" pitchFamily="18" charset="0"/>
                <a:cs typeface="Times New Roman" panose="02020603050405020304" pitchFamily="18" charset="0"/>
              </a:rPr>
              <a:t>DenseNet</a:t>
            </a:r>
            <a:r>
              <a:rPr lang="en-US" dirty="0">
                <a:latin typeface="Times New Roman" panose="02020603050405020304" pitchFamily="18" charset="0"/>
                <a:cs typeface="Times New Roman" panose="02020603050405020304" pitchFamily="18" charset="0"/>
              </a:rPr>
              <a:t> 121 architecture</a:t>
            </a: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Try Yolo with </a:t>
            </a:r>
          </a:p>
          <a:p>
            <a:pPr marL="742950" lvl="1"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Larger image set (5000+ images) to increase accuracy</a:t>
            </a:r>
          </a:p>
          <a:p>
            <a:pPr marL="742950" lvl="1"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Aim for 100 epochs of run</a:t>
            </a:r>
          </a:p>
          <a:p>
            <a:pPr marL="742950" lvl="1" indent="-285750" fontAlgn="base">
              <a:buFont typeface="Arial" panose="020B0604020202020204" pitchFamily="34" charset="0"/>
              <a:buChar char="•"/>
            </a:pPr>
            <a:endParaRPr lang="en-US" dirty="0"/>
          </a:p>
        </p:txBody>
      </p:sp>
    </p:spTree>
    <p:extLst>
      <p:ext uri="{BB962C8B-B14F-4D97-AF65-F5344CB8AC3E}">
        <p14:creationId xmlns:p14="http://schemas.microsoft.com/office/powerpoint/2010/main" val="416186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9FF6-D5DC-413B-AFF8-6699451C09E7}"/>
              </a:ext>
            </a:extLst>
          </p:cNvPr>
          <p:cNvSpPr>
            <a:spLocks noGrp="1"/>
          </p:cNvSpPr>
          <p:nvPr>
            <p:ph type="title"/>
          </p:nvPr>
        </p:nvSpPr>
        <p:spPr>
          <a:xfrm>
            <a:off x="744220" y="365125"/>
            <a:ext cx="10515600" cy="858033"/>
          </a:xfrm>
        </p:spPr>
        <p:txBody>
          <a:bodyPr>
            <a:normAutofit/>
          </a:bodyPr>
          <a:lstStyle/>
          <a:p>
            <a:r>
              <a:rPr lang="en-IN" sz="2400"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0A91C014-E401-4D49-9F37-ABB7AA96BDF0}"/>
              </a:ext>
            </a:extLst>
          </p:cNvPr>
          <p:cNvSpPr>
            <a:spLocks noGrp="1"/>
          </p:cNvSpPr>
          <p:nvPr>
            <p:ph idx="1"/>
          </p:nvPr>
        </p:nvSpPr>
        <p:spPr>
          <a:xfrm>
            <a:off x="650240" y="1960880"/>
            <a:ext cx="10703560" cy="4216083"/>
          </a:xfrm>
        </p:spPr>
        <p:txBody>
          <a:bodyPr>
            <a:normAutofit lnSpcReduction="10000"/>
          </a:bodyPr>
          <a:lstStyle/>
          <a:p>
            <a:pPr marL="0" lvl="0" indent="0">
              <a:spcBef>
                <a:spcPts val="1600"/>
              </a:spcBef>
              <a:buClr>
                <a:schemeClr val="dk1"/>
              </a:buClr>
              <a:buSzPts val="1100"/>
              <a:buNone/>
            </a:pPr>
            <a:r>
              <a:rPr lang="en-US" sz="1800" b="1" dirty="0">
                <a:highlight>
                  <a:srgbClr val="FFFFFF"/>
                </a:highlight>
                <a:latin typeface="Times New Roman" panose="02020603050405020304" pitchFamily="18" charset="0"/>
                <a:cs typeface="Times New Roman" panose="02020603050405020304" pitchFamily="18" charset="0"/>
              </a:rPr>
              <a:t>Here’s the backstory and why solving this problem matters.</a:t>
            </a:r>
          </a:p>
          <a:p>
            <a:pPr marL="0" lvl="0" indent="0">
              <a:spcBef>
                <a:spcPts val="800"/>
              </a:spcBef>
              <a:buClr>
                <a:schemeClr val="dk1"/>
              </a:buClr>
              <a:buSzPts val="1100"/>
              <a:buNone/>
            </a:pPr>
            <a:r>
              <a:rPr lang="en-US" sz="1800" dirty="0">
                <a:highlight>
                  <a:srgbClr val="FFFFFF"/>
                </a:highlight>
                <a:latin typeface="Times New Roman" panose="02020603050405020304" pitchFamily="18" charset="0"/>
                <a:cs typeface="Times New Roman" panose="02020603050405020304" pitchFamily="18" charset="0"/>
              </a:rPr>
              <a:t>Pneumonia accounts for over 15% of all deaths of children under 5 years old internationally. In 2017, 920,000 children under the age of 5 died from the disease. In the United States, pneumonia accounts for over 500,000 visits to emergency departments and over 50,000 deaths in 2017,, keeping the ailment on the list of </a:t>
            </a:r>
            <a:r>
              <a:rPr lang="en-US" sz="1800" b="1" dirty="0">
                <a:highlight>
                  <a:srgbClr val="FFFFFF"/>
                </a:highlight>
                <a:latin typeface="Times New Roman" panose="02020603050405020304" pitchFamily="18" charset="0"/>
                <a:cs typeface="Times New Roman" panose="02020603050405020304" pitchFamily="18" charset="0"/>
              </a:rPr>
              <a:t>top 10 causes of death in the country.</a:t>
            </a:r>
          </a:p>
          <a:p>
            <a:pPr marL="0" lvl="0" indent="0">
              <a:spcBef>
                <a:spcPts val="800"/>
              </a:spcBef>
              <a:buClr>
                <a:schemeClr val="dk1"/>
              </a:buClr>
              <a:buSzPts val="1100"/>
              <a:buNone/>
            </a:pPr>
            <a:r>
              <a:rPr lang="en-US" sz="1800" dirty="0">
                <a:highlight>
                  <a:srgbClr val="FFFFFF"/>
                </a:highlight>
                <a:latin typeface="Times New Roman" panose="02020603050405020304" pitchFamily="18" charset="0"/>
                <a:cs typeface="Times New Roman" panose="02020603050405020304" pitchFamily="18" charset="0"/>
              </a:rPr>
              <a:t>While common, accurately diagnosing pneumonia is a tall order. It requires review of a chest radiograph (CXR) by highly trained specialists and confirmation through clinical history, vital signs and laboratory exams. Pneumonia usually manifests as an area or areas of increased opacity on CXR. However, the diagnosis of pneumonia on CXR is </a:t>
            </a:r>
            <a:r>
              <a:rPr lang="en-US" sz="1800" b="1" dirty="0">
                <a:highlight>
                  <a:srgbClr val="FFFFFF"/>
                </a:highlight>
                <a:latin typeface="Times New Roman" panose="02020603050405020304" pitchFamily="18" charset="0"/>
                <a:cs typeface="Times New Roman" panose="02020603050405020304" pitchFamily="18" charset="0"/>
              </a:rPr>
              <a:t>complicated because of a number of other conditions in the lungs such as fluid overload (pulmonary edema), bleeding, volume loss (atelectasis or collapse), lung cancer, or post-radiation or surgical changes</a:t>
            </a:r>
            <a:r>
              <a:rPr lang="en-US" sz="1800" dirty="0">
                <a:highlight>
                  <a:srgbClr val="FFFFFF"/>
                </a:highlight>
                <a:latin typeface="Times New Roman" panose="02020603050405020304" pitchFamily="18" charset="0"/>
                <a:cs typeface="Times New Roman" panose="02020603050405020304" pitchFamily="18" charset="0"/>
              </a:rPr>
              <a:t>. Outside of the lungs, fluid in the pleural space (pleural effusion) also appears as increased opacity on CXR. When available, comparison of CXRs of the patient taken at different time points and correlation with clinical symptoms and history are helpful in making the diagnosis.</a:t>
            </a:r>
          </a:p>
          <a:p>
            <a:pPr marL="0" lvl="0" indent="0">
              <a:spcBef>
                <a:spcPts val="800"/>
              </a:spcBef>
              <a:buClr>
                <a:schemeClr val="dk1"/>
              </a:buClr>
              <a:buSzPts val="1100"/>
              <a:buNone/>
            </a:pPr>
            <a:r>
              <a:rPr lang="en-US" sz="1800" dirty="0">
                <a:highlight>
                  <a:srgbClr val="FFFFFF"/>
                </a:highlight>
                <a:latin typeface="Times New Roman" panose="02020603050405020304" pitchFamily="18" charset="0"/>
                <a:cs typeface="Times New Roman" panose="02020603050405020304" pitchFamily="18" charset="0"/>
              </a:rPr>
              <a:t>CXRs are the most commonly performed diagnostic imaging study. A number of factors such as positioning of the patient and depth of inspiration can alter the appearance of the CXR, complicating interpretation further. In addition, </a:t>
            </a:r>
            <a:r>
              <a:rPr lang="en-US" sz="1800" b="1" dirty="0">
                <a:highlight>
                  <a:srgbClr val="FFFFFF"/>
                </a:highlight>
                <a:latin typeface="Times New Roman" panose="02020603050405020304" pitchFamily="18" charset="0"/>
                <a:cs typeface="Times New Roman" panose="02020603050405020304" pitchFamily="18" charset="0"/>
              </a:rPr>
              <a:t>clinicians are faced with reading high volumes of images every shift.</a:t>
            </a:r>
          </a:p>
          <a:p>
            <a:endParaRPr lang="en-IN" dirty="0"/>
          </a:p>
        </p:txBody>
      </p:sp>
      <p:pic>
        <p:nvPicPr>
          <p:cNvPr id="5" name="Picture 4">
            <a:extLst>
              <a:ext uri="{FF2B5EF4-FFF2-40B4-BE49-F238E27FC236}">
                <a16:creationId xmlns:a16="http://schemas.microsoft.com/office/drawing/2014/main" id="{A4E0794C-4944-4AB2-83B1-DC1C7DFBB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690688"/>
          </a:xfrm>
          <a:prstGeom prst="rect">
            <a:avLst/>
          </a:prstGeom>
        </p:spPr>
      </p:pic>
      <p:pic>
        <p:nvPicPr>
          <p:cNvPr id="7" name="Picture 6">
            <a:extLst>
              <a:ext uri="{FF2B5EF4-FFF2-40B4-BE49-F238E27FC236}">
                <a16:creationId xmlns:a16="http://schemas.microsoft.com/office/drawing/2014/main" id="{DB019C93-6291-4150-9060-B74B7066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430" y="5891212"/>
            <a:ext cx="2381250" cy="866775"/>
          </a:xfrm>
          <a:prstGeom prst="rect">
            <a:avLst/>
          </a:prstGeom>
        </p:spPr>
      </p:pic>
    </p:spTree>
    <p:extLst>
      <p:ext uri="{BB962C8B-B14F-4D97-AF65-F5344CB8AC3E}">
        <p14:creationId xmlns:p14="http://schemas.microsoft.com/office/powerpoint/2010/main" val="3251830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Autofit/>
          </a:bodyPr>
          <a:lstStyle/>
          <a:p>
            <a:br>
              <a:rPr lang="en-US" dirty="0"/>
            </a:br>
            <a:r>
              <a:rPr lang="en-US" sz="2400" b="1" dirty="0">
                <a:latin typeface="Times New Roman" panose="02020603050405020304" pitchFamily="18" charset="0"/>
                <a:cs typeface="Times New Roman" panose="02020603050405020304" pitchFamily="18" charset="0"/>
              </a:rPr>
              <a:t>Code</a:t>
            </a:r>
            <a:br>
              <a:rPr lang="en-US" sz="2400" dirty="0"/>
            </a:br>
            <a:br>
              <a:rPr lang="en-US" sz="2400" dirty="0"/>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9101057" y="2987552"/>
            <a:ext cx="4093418" cy="2345055"/>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6" name="Rectangle 5">
            <a:extLst>
              <a:ext uri="{FF2B5EF4-FFF2-40B4-BE49-F238E27FC236}">
                <a16:creationId xmlns:a16="http://schemas.microsoft.com/office/drawing/2014/main" id="{9A2F00B4-1CF5-491D-B3CD-4178FD86C81D}"/>
              </a:ext>
            </a:extLst>
          </p:cNvPr>
          <p:cNvSpPr/>
          <p:nvPr/>
        </p:nvSpPr>
        <p:spPr>
          <a:xfrm>
            <a:off x="838200" y="1865563"/>
            <a:ext cx="6096000" cy="646331"/>
          </a:xfrm>
          <a:prstGeom prst="rect">
            <a:avLst/>
          </a:prstGeom>
        </p:spPr>
        <p:txBody>
          <a:bodyPr>
            <a:spAutoFit/>
          </a:bodyPr>
          <a:lstStyle/>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V1</a:t>
            </a: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V2</a:t>
            </a:r>
          </a:p>
        </p:txBody>
      </p:sp>
    </p:spTree>
    <p:extLst>
      <p:ext uri="{BB962C8B-B14F-4D97-AF65-F5344CB8AC3E}">
        <p14:creationId xmlns:p14="http://schemas.microsoft.com/office/powerpoint/2010/main" val="234358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Autofit/>
          </a:bodyPr>
          <a:lstStyle/>
          <a:p>
            <a:br>
              <a:rPr lang="en-US" dirty="0"/>
            </a:br>
            <a:r>
              <a:rPr lang="en-US" sz="2400" b="1" dirty="0">
                <a:latin typeface="Times New Roman" panose="02020603050405020304" pitchFamily="18" charset="0"/>
                <a:cs typeface="Times New Roman" panose="02020603050405020304" pitchFamily="18" charset="0"/>
              </a:rPr>
              <a:t>Architecture</a:t>
            </a:r>
            <a:br>
              <a:rPr lang="en-US" sz="2400" dirty="0"/>
            </a:br>
            <a:br>
              <a:rPr lang="en-US" sz="2400" dirty="0"/>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9101057" y="2987552"/>
            <a:ext cx="4093418" cy="2345055"/>
          </a:xfrm>
        </p:spPr>
        <p:txBody>
          <a:bodyPr>
            <a:normAutofit/>
          </a:bodyPr>
          <a:lstStyle/>
          <a:p>
            <a:pPr marL="0" lvl="0" indent="0">
              <a:spcBef>
                <a:spcPts val="0"/>
              </a:spcBef>
              <a:buClr>
                <a:schemeClr val="dk1"/>
              </a:buClr>
              <a:buSzPts val="11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pic>
        <p:nvPicPr>
          <p:cNvPr id="8" name="Google Shape;104;p21">
            <a:extLst>
              <a:ext uri="{FF2B5EF4-FFF2-40B4-BE49-F238E27FC236}">
                <a16:creationId xmlns:a16="http://schemas.microsoft.com/office/drawing/2014/main" id="{9BC27A8B-B77B-4CB9-AF69-473ADD721452}"/>
              </a:ext>
            </a:extLst>
          </p:cNvPr>
          <p:cNvPicPr preferRelativeResize="0"/>
          <p:nvPr/>
        </p:nvPicPr>
        <p:blipFill>
          <a:blip r:embed="rId4">
            <a:alphaModFix/>
          </a:blip>
          <a:stretch>
            <a:fillRect/>
          </a:stretch>
        </p:blipFill>
        <p:spPr>
          <a:xfrm>
            <a:off x="397825" y="1164657"/>
            <a:ext cx="7552600" cy="3779542"/>
          </a:xfrm>
          <a:prstGeom prst="rect">
            <a:avLst/>
          </a:prstGeom>
          <a:noFill/>
          <a:ln>
            <a:noFill/>
          </a:ln>
        </p:spPr>
      </p:pic>
    </p:spTree>
    <p:extLst>
      <p:ext uri="{BB962C8B-B14F-4D97-AF65-F5344CB8AC3E}">
        <p14:creationId xmlns:p14="http://schemas.microsoft.com/office/powerpoint/2010/main" val="3776471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fontScale="90000"/>
          </a:bodyPr>
          <a:lstStyle/>
          <a:p>
            <a:r>
              <a:rPr lang="en" sz="2700" b="1" dirty="0">
                <a:latin typeface="Times New Roman" panose="02020603050405020304" pitchFamily="18" charset="0"/>
                <a:cs typeface="Times New Roman" panose="02020603050405020304" pitchFamily="18" charset="0"/>
              </a:rPr>
              <a:t>Model evaluation</a:t>
            </a:r>
            <a:br>
              <a:rPr lang="en-US" sz="2000" b="1" dirty="0">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28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4" name="Rectangle 3">
            <a:extLst>
              <a:ext uri="{FF2B5EF4-FFF2-40B4-BE49-F238E27FC236}">
                <a16:creationId xmlns:a16="http://schemas.microsoft.com/office/drawing/2014/main" id="{08DB1BC6-E65A-4652-8FA1-31A7AA8C2CBE}"/>
              </a:ext>
            </a:extLst>
          </p:cNvPr>
          <p:cNvSpPr/>
          <p:nvPr/>
        </p:nvSpPr>
        <p:spPr>
          <a:xfrm>
            <a:off x="534389" y="1040494"/>
            <a:ext cx="10515599" cy="4801314"/>
          </a:xfrm>
          <a:prstGeom prst="rect">
            <a:avLst/>
          </a:prstGeom>
        </p:spPr>
        <p:txBody>
          <a:bodyPr wrap="square">
            <a:spAutoFit/>
          </a:bodyPr>
          <a:lstStyle/>
          <a:p>
            <a:pPr lvl="0">
              <a:buClr>
                <a:schemeClr val="dk1"/>
              </a:buClr>
              <a:buSzPts val="1100"/>
            </a:pPr>
            <a:r>
              <a:rPr lang="en-US" dirty="0">
                <a:latin typeface="Times New Roman" panose="02020603050405020304" pitchFamily="18" charset="0"/>
                <a:cs typeface="Times New Roman" panose="02020603050405020304" pitchFamily="18" charset="0"/>
              </a:rPr>
              <a:t>●The evaluation metrics is based on the mean average precision at different intersection over union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thresholds. The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of a set of predicted bounding boxes and ground truth bounding boxes is calculated as:</a:t>
            </a:r>
          </a:p>
          <a:p>
            <a:pPr lvl="0">
              <a:buClr>
                <a:schemeClr val="dk1"/>
              </a:buClr>
              <a:buSzPts val="1100"/>
            </a:pP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(A,B)=</a:t>
            </a:r>
            <a:r>
              <a:rPr lang="en-US" dirty="0" err="1">
                <a:latin typeface="Times New Roman" panose="02020603050405020304" pitchFamily="18" charset="0"/>
                <a:cs typeface="Times New Roman" panose="02020603050405020304" pitchFamily="18" charset="0"/>
              </a:rPr>
              <a:t>A∩BA∪B.IoU</a:t>
            </a:r>
            <a:r>
              <a:rPr lang="en-US" dirty="0">
                <a:latin typeface="Times New Roman" panose="02020603050405020304" pitchFamily="18" charset="0"/>
                <a:cs typeface="Times New Roman" panose="02020603050405020304" pitchFamily="18" charset="0"/>
              </a:rPr>
              <a:t>(A,B)=A∩BA∪B.</a:t>
            </a:r>
          </a:p>
          <a:p>
            <a:pPr lvl="0">
              <a:buClr>
                <a:schemeClr val="dk1"/>
              </a:buClr>
              <a:buSzPts val="1100"/>
            </a:pPr>
            <a:endParaRPr lang="en-US" dirty="0">
              <a:latin typeface="Times New Roman" panose="02020603050405020304" pitchFamily="18" charset="0"/>
              <a:cs typeface="Times New Roman" panose="02020603050405020304" pitchFamily="18" charset="0"/>
            </a:endParaRPr>
          </a:p>
          <a:p>
            <a:pPr lvl="0">
              <a:buClr>
                <a:schemeClr val="dk1"/>
              </a:buClr>
              <a:buSzPts val="1100"/>
            </a:pPr>
            <a:r>
              <a:rPr lang="en-US" dirty="0">
                <a:latin typeface="Times New Roman" panose="02020603050405020304" pitchFamily="18" charset="0"/>
                <a:cs typeface="Times New Roman" panose="02020603050405020304" pitchFamily="18" charset="0"/>
              </a:rPr>
              <a:t>●The metric sweeps over a range of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thresholds, at each point calculating an average precision value. The threshold values range from 0.4 to 0.75 with a step size of 0.05:(0.4, 0.45, 0.5, 0.55, 0.6, 0.65, 0.7, 0.75). In other words, at a threshold of0.5, a predicted object is considered a "hit" if its intersection over union with a ground truth object is greater than 0.5.</a:t>
            </a:r>
          </a:p>
          <a:p>
            <a:pPr lvl="0">
              <a:buClr>
                <a:schemeClr val="dk1"/>
              </a:buClr>
              <a:buSzPts val="1100"/>
            </a:pPr>
            <a:endParaRPr lang="en-US" dirty="0">
              <a:latin typeface="Times New Roman" panose="02020603050405020304" pitchFamily="18" charset="0"/>
              <a:cs typeface="Times New Roman" panose="02020603050405020304" pitchFamily="18" charset="0"/>
            </a:endParaRPr>
          </a:p>
          <a:p>
            <a:pPr lvl="0">
              <a:buClr>
                <a:schemeClr val="dk1"/>
              </a:buClr>
              <a:buSzPts val="1100"/>
            </a:pPr>
            <a:r>
              <a:rPr lang="en-US" dirty="0">
                <a:latin typeface="Times New Roman" panose="02020603050405020304" pitchFamily="18" charset="0"/>
                <a:cs typeface="Times New Roman" panose="02020603050405020304" pitchFamily="18" charset="0"/>
              </a:rPr>
              <a:t>●At each threshold value, a precision value is calculated based on the number of true positives (TP), false negatives (FN), and false positives (FP) resulting from comparing the predicted object to all ground truth objects:</a:t>
            </a:r>
          </a:p>
          <a:p>
            <a:pPr lvl="0">
              <a:buClr>
                <a:schemeClr val="dk1"/>
              </a:buClr>
              <a:buSzPts val="1100"/>
            </a:pPr>
            <a:endParaRPr lang="en-US" dirty="0"/>
          </a:p>
          <a:p>
            <a:pPr lvl="0">
              <a:buClr>
                <a:schemeClr val="dk1"/>
              </a:buClr>
              <a:buSzPts val="1100"/>
            </a:pPr>
            <a:r>
              <a:rPr lang="en-US" dirty="0">
                <a:latin typeface="Times New Roman" panose="02020603050405020304" pitchFamily="18" charset="0"/>
                <a:cs typeface="Times New Roman" panose="02020603050405020304" pitchFamily="18" charset="0"/>
              </a:rPr>
              <a:t>TP(t)TP(t)+FP(t)+FN(t).TP(t)TP(t)+FP(t)+FN(t).</a:t>
            </a:r>
          </a:p>
          <a:p>
            <a:pPr lvl="0">
              <a:buClr>
                <a:schemeClr val="dk1"/>
              </a:buClr>
              <a:buSzPts val="1100"/>
            </a:pPr>
            <a:r>
              <a:rPr lang="en-US" dirty="0">
                <a:latin typeface="Times New Roman" panose="02020603050405020304" pitchFamily="18" charset="0"/>
                <a:cs typeface="Times New Roman" panose="02020603050405020304" pitchFamily="18" charset="0"/>
              </a:rPr>
              <a:t>●A true positive is counted when a single predicted object matches a ground truth object with an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above the threshold. A false positive indicates a predicted object had no associated ground truth object. A false negative indicates a ground truth object had no associated predicted object</a:t>
            </a:r>
            <a:r>
              <a:rPr lang="en-US" dirty="0"/>
              <a:t>.</a:t>
            </a:r>
          </a:p>
        </p:txBody>
      </p:sp>
    </p:spTree>
    <p:extLst>
      <p:ext uri="{BB962C8B-B14F-4D97-AF65-F5344CB8AC3E}">
        <p14:creationId xmlns:p14="http://schemas.microsoft.com/office/powerpoint/2010/main" val="4217466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fontScale="90000"/>
          </a:bodyPr>
          <a:lstStyle/>
          <a:p>
            <a:r>
              <a:rPr lang="en" sz="2700" b="1" dirty="0">
                <a:latin typeface="Times New Roman" panose="02020603050405020304" pitchFamily="18" charset="0"/>
                <a:cs typeface="Times New Roman" panose="02020603050405020304" pitchFamily="18" charset="0"/>
              </a:rPr>
              <a:t>Model evaluation(</a:t>
            </a:r>
            <a:r>
              <a:rPr lang="en-US" sz="2700" b="1" dirty="0">
                <a:latin typeface="Times New Roman" panose="02020603050405020304" pitchFamily="18" charset="0"/>
                <a:cs typeface="Times New Roman" panose="02020603050405020304" pitchFamily="18" charset="0"/>
              </a:rPr>
              <a:t>contd..</a:t>
            </a:r>
            <a:r>
              <a:rPr lang="en" sz="2700" b="1" dirty="0">
                <a:latin typeface="Times New Roman" panose="02020603050405020304" pitchFamily="18" charset="0"/>
                <a:cs typeface="Times New Roman" panose="02020603050405020304" pitchFamily="18" charset="0"/>
              </a:rPr>
              <a:t>)</a:t>
            </a:r>
            <a:br>
              <a:rPr lang="en-US" sz="2000" b="1" dirty="0">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28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4" name="Rectangle 3">
            <a:extLst>
              <a:ext uri="{FF2B5EF4-FFF2-40B4-BE49-F238E27FC236}">
                <a16:creationId xmlns:a16="http://schemas.microsoft.com/office/drawing/2014/main" id="{08DB1BC6-E65A-4652-8FA1-31A7AA8C2CBE}"/>
              </a:ext>
            </a:extLst>
          </p:cNvPr>
          <p:cNvSpPr/>
          <p:nvPr/>
        </p:nvSpPr>
        <p:spPr>
          <a:xfrm>
            <a:off x="534389" y="1040494"/>
            <a:ext cx="10515599" cy="5293757"/>
          </a:xfrm>
          <a:prstGeom prst="rect">
            <a:avLst/>
          </a:prstGeom>
        </p:spPr>
        <p:txBody>
          <a:bodyPr wrap="square">
            <a:spAutoFit/>
          </a:bodyPr>
          <a:lstStyle/>
          <a:p>
            <a:pPr lvl="0">
              <a:buClr>
                <a:schemeClr val="dk1"/>
              </a:buClr>
              <a:buSzPts val="1100"/>
            </a:pPr>
            <a:r>
              <a:rPr lang="en-US" dirty="0">
                <a:latin typeface="Times New Roman" panose="02020603050405020304" pitchFamily="18" charset="0"/>
                <a:cs typeface="Times New Roman" panose="02020603050405020304" pitchFamily="18" charset="0"/>
              </a:rPr>
              <a:t>●</a:t>
            </a:r>
            <a:r>
              <a:rPr lang="en-US" sz="2000" b="1" dirty="0">
                <a:solidFill>
                  <a:schemeClr val="dk1"/>
                </a:solidFill>
                <a:latin typeface="Times New Roman" panose="02020603050405020304" pitchFamily="18" charset="0"/>
                <a:cs typeface="Times New Roman" panose="02020603050405020304" pitchFamily="18" charset="0"/>
              </a:rPr>
              <a:t>Important </a:t>
            </a:r>
            <a:r>
              <a:rPr lang="en-US" sz="2000" b="1" dirty="0" err="1">
                <a:solidFill>
                  <a:schemeClr val="dk1"/>
                </a:solidFill>
                <a:latin typeface="Times New Roman" panose="02020603050405020304" pitchFamily="18" charset="0"/>
                <a:cs typeface="Times New Roman" panose="02020603050405020304" pitchFamily="18" charset="0"/>
              </a:rPr>
              <a:t>note:</a:t>
            </a:r>
            <a:r>
              <a:rPr lang="en-US" dirty="0" err="1">
                <a:solidFill>
                  <a:schemeClr val="dk1"/>
                </a:solidFill>
                <a:latin typeface="Times New Roman" panose="02020603050405020304" pitchFamily="18" charset="0"/>
                <a:cs typeface="Times New Roman" panose="02020603050405020304" pitchFamily="18" charset="0"/>
              </a:rPr>
              <a:t>if</a:t>
            </a:r>
            <a:r>
              <a:rPr lang="en-US" dirty="0">
                <a:solidFill>
                  <a:schemeClr val="dk1"/>
                </a:solidFill>
                <a:latin typeface="Times New Roman" panose="02020603050405020304" pitchFamily="18" charset="0"/>
                <a:cs typeface="Times New Roman" panose="02020603050405020304" pitchFamily="18" charset="0"/>
              </a:rPr>
              <a:t> there are no ground truth objects at all for a given image, ANY number of predictions (false positives) will result in the image receiving a score of zero, and being included in the mean average precision.</a:t>
            </a:r>
          </a:p>
          <a:p>
            <a:pPr lvl="0">
              <a:buClr>
                <a:schemeClr val="dk1"/>
              </a:buClr>
              <a:buSzPts val="1100"/>
            </a:pPr>
            <a:r>
              <a:rPr lang="en-US" dirty="0">
                <a:solidFill>
                  <a:schemeClr val="dk1"/>
                </a:solidFill>
                <a:latin typeface="Times New Roman" panose="02020603050405020304" pitchFamily="18" charset="0"/>
                <a:cs typeface="Times New Roman" panose="02020603050405020304" pitchFamily="18" charset="0"/>
              </a:rPr>
              <a:t>The average precision of a single image is calculated as the mean of the above precision values at each </a:t>
            </a:r>
            <a:r>
              <a:rPr lang="en-US" dirty="0" err="1">
                <a:solidFill>
                  <a:schemeClr val="dk1"/>
                </a:solidFill>
                <a:latin typeface="Times New Roman" panose="02020603050405020304" pitchFamily="18" charset="0"/>
                <a:cs typeface="Times New Roman" panose="02020603050405020304" pitchFamily="18" charset="0"/>
              </a:rPr>
              <a:t>IoUthreshold</a:t>
            </a:r>
            <a:r>
              <a:rPr lang="en-US" dirty="0">
                <a:solidFill>
                  <a:schemeClr val="dk1"/>
                </a:solidFill>
                <a:latin typeface="Times New Roman" panose="02020603050405020304" pitchFamily="18" charset="0"/>
                <a:cs typeface="Times New Roman" panose="02020603050405020304" pitchFamily="18" charset="0"/>
              </a:rPr>
              <a:t>:</a:t>
            </a:r>
          </a:p>
          <a:p>
            <a:pPr lvl="0">
              <a:buClr>
                <a:schemeClr val="dk1"/>
              </a:buClr>
              <a:buSzPts val="1100"/>
            </a:pPr>
            <a:r>
              <a:rPr lang="en-US" dirty="0">
                <a:solidFill>
                  <a:schemeClr val="dk1"/>
                </a:solidFill>
                <a:latin typeface="Times New Roman" panose="02020603050405020304" pitchFamily="18" charset="0"/>
                <a:cs typeface="Times New Roman" panose="02020603050405020304" pitchFamily="18" charset="0"/>
              </a:rPr>
              <a:t>1|thresholds|∑</a:t>
            </a:r>
            <a:r>
              <a:rPr lang="en-US" dirty="0" err="1">
                <a:solidFill>
                  <a:schemeClr val="dk1"/>
                </a:solidFill>
                <a:latin typeface="Times New Roman" panose="02020603050405020304" pitchFamily="18" charset="0"/>
                <a:cs typeface="Times New Roman" panose="02020603050405020304" pitchFamily="18" charset="0"/>
              </a:rPr>
              <a:t>tTP</a:t>
            </a:r>
            <a:r>
              <a:rPr lang="en-US" dirty="0">
                <a:solidFill>
                  <a:schemeClr val="dk1"/>
                </a:solidFill>
                <a:latin typeface="Times New Roman" panose="02020603050405020304" pitchFamily="18" charset="0"/>
                <a:cs typeface="Times New Roman" panose="02020603050405020304" pitchFamily="18" charset="0"/>
              </a:rPr>
              <a:t>(t)TP(t)+FP(t)+FN(t).1|thresholds|∑</a:t>
            </a:r>
            <a:r>
              <a:rPr lang="en-US" dirty="0" err="1">
                <a:solidFill>
                  <a:schemeClr val="dk1"/>
                </a:solidFill>
                <a:latin typeface="Times New Roman" panose="02020603050405020304" pitchFamily="18" charset="0"/>
                <a:cs typeface="Times New Roman" panose="02020603050405020304" pitchFamily="18" charset="0"/>
              </a:rPr>
              <a:t>tTP</a:t>
            </a:r>
            <a:r>
              <a:rPr lang="en-US" dirty="0">
                <a:solidFill>
                  <a:schemeClr val="dk1"/>
                </a:solidFill>
                <a:latin typeface="Times New Roman" panose="02020603050405020304" pitchFamily="18" charset="0"/>
                <a:cs typeface="Times New Roman" panose="02020603050405020304" pitchFamily="18" charset="0"/>
              </a:rPr>
              <a:t>(t)TP(t)+FP(t)+FN(t).</a:t>
            </a:r>
          </a:p>
          <a:p>
            <a:pPr lvl="0">
              <a:buClr>
                <a:schemeClr val="dk1"/>
              </a:buClr>
              <a:buSzPts val="1100"/>
            </a:pPr>
            <a:endParaRPr lang="en-US" dirty="0">
              <a:solidFill>
                <a:schemeClr val="dk1"/>
              </a:solidFill>
              <a:latin typeface="Times New Roman" panose="02020603050405020304" pitchFamily="18" charset="0"/>
              <a:cs typeface="Times New Roman" panose="02020603050405020304" pitchFamily="18" charset="0"/>
            </a:endParaRPr>
          </a:p>
          <a:p>
            <a:pPr lvl="0">
              <a:buClr>
                <a:schemeClr val="dk1"/>
              </a:buClr>
              <a:buSzPts val="1100"/>
            </a:pPr>
            <a:r>
              <a:rPr lang="en-US" dirty="0">
                <a:solidFill>
                  <a:schemeClr val="dk1"/>
                </a:solidFill>
                <a:latin typeface="Times New Roman" panose="02020603050405020304" pitchFamily="18" charset="0"/>
                <a:cs typeface="Times New Roman" panose="02020603050405020304" pitchFamily="18" charset="0"/>
              </a:rPr>
              <a:t>●Bounding boxes will be evaluated in order of their confidence levels in the above process. This means that bounding boxes with higher confidence will be checked first for matches against solutions, which determines what boxes are considered true and false positives.</a:t>
            </a:r>
          </a:p>
          <a:p>
            <a:pPr lvl="0">
              <a:buClr>
                <a:schemeClr val="dk1"/>
              </a:buClr>
              <a:buSzPts val="1100"/>
            </a:pPr>
            <a:endParaRPr lang="en-US" dirty="0">
              <a:solidFill>
                <a:schemeClr val="dk1"/>
              </a:solidFill>
              <a:latin typeface="Times New Roman" panose="02020603050405020304" pitchFamily="18" charset="0"/>
              <a:cs typeface="Times New Roman" panose="02020603050405020304" pitchFamily="18" charset="0"/>
            </a:endParaRPr>
          </a:p>
          <a:p>
            <a:pPr lvl="0">
              <a:buClr>
                <a:schemeClr val="dk1"/>
              </a:buClr>
              <a:buSzPts val="1100"/>
            </a:pPr>
            <a:r>
              <a:rPr lang="en-US" sz="2000" b="1" dirty="0">
                <a:solidFill>
                  <a:schemeClr val="dk1"/>
                </a:solidFill>
                <a:latin typeface="Times New Roman" panose="02020603050405020304" pitchFamily="18" charset="0"/>
                <a:cs typeface="Times New Roman" panose="02020603050405020304" pitchFamily="18" charset="0"/>
              </a:rPr>
              <a:t>Intersection over Union (</a:t>
            </a:r>
            <a:r>
              <a:rPr lang="en-US" sz="2000" b="1" dirty="0" err="1">
                <a:solidFill>
                  <a:schemeClr val="dk1"/>
                </a:solidFill>
                <a:latin typeface="Times New Roman" panose="02020603050405020304" pitchFamily="18" charset="0"/>
                <a:cs typeface="Times New Roman" panose="02020603050405020304" pitchFamily="18" charset="0"/>
              </a:rPr>
              <a:t>IoU</a:t>
            </a:r>
            <a:r>
              <a:rPr lang="en-US" sz="2000" b="1" dirty="0">
                <a:solidFill>
                  <a:schemeClr val="dk1"/>
                </a:solidFill>
                <a:latin typeface="Times New Roman" panose="02020603050405020304" pitchFamily="18" charset="0"/>
                <a:cs typeface="Times New Roman" panose="02020603050405020304" pitchFamily="18" charset="0"/>
              </a:rPr>
              <a:t>)</a:t>
            </a:r>
          </a:p>
          <a:p>
            <a:pPr lvl="0">
              <a:buClr>
                <a:schemeClr val="dk1"/>
              </a:buClr>
              <a:buSzPts val="1100"/>
            </a:pPr>
            <a:r>
              <a:rPr lang="en-US" dirty="0">
                <a:solidFill>
                  <a:schemeClr val="dk1"/>
                </a:solidFill>
                <a:latin typeface="Times New Roman" panose="02020603050405020304" pitchFamily="18" charset="0"/>
                <a:cs typeface="Times New Roman" panose="02020603050405020304" pitchFamily="18" charset="0"/>
              </a:rPr>
              <a:t>●Intersection over Union is a measure of the magnitude of overlap between two bounding boxes (or, in the more general case, two objects). It calculates the size of the overlap between two objects, divided by the total area of the two objects combined.</a:t>
            </a:r>
          </a:p>
          <a:p>
            <a:pPr lvl="0">
              <a:spcBef>
                <a:spcPts val="1200"/>
              </a:spcBef>
              <a:buClr>
                <a:schemeClr val="dk1"/>
              </a:buClr>
              <a:buSzPts val="1100"/>
            </a:pPr>
            <a:r>
              <a:rPr lang="en-US" dirty="0">
                <a:solidFill>
                  <a:schemeClr val="dk1"/>
                </a:solidFill>
                <a:latin typeface="Times New Roman" panose="02020603050405020304" pitchFamily="18" charset="0"/>
                <a:cs typeface="Times New Roman" panose="02020603050405020304" pitchFamily="18" charset="0"/>
              </a:rPr>
              <a:t>●The two boxes in the visualization overlap, but the area of the overlap is insubstantial compared with the area taken up by </a:t>
            </a:r>
            <a:r>
              <a:rPr lang="en-US" dirty="0" err="1">
                <a:solidFill>
                  <a:schemeClr val="dk1"/>
                </a:solidFill>
                <a:latin typeface="Times New Roman" panose="02020603050405020304" pitchFamily="18" charset="0"/>
                <a:cs typeface="Times New Roman" panose="02020603050405020304" pitchFamily="18" charset="0"/>
              </a:rPr>
              <a:t>bothobjects</a:t>
            </a:r>
            <a:r>
              <a:rPr lang="en-US" dirty="0">
                <a:solidFill>
                  <a:schemeClr val="dk1"/>
                </a:solidFill>
                <a:latin typeface="Times New Roman" panose="02020603050405020304" pitchFamily="18" charset="0"/>
                <a:cs typeface="Times New Roman" panose="02020603050405020304" pitchFamily="18" charset="0"/>
              </a:rPr>
              <a:t> together. </a:t>
            </a:r>
            <a:r>
              <a:rPr lang="en-US" dirty="0" err="1">
                <a:solidFill>
                  <a:schemeClr val="dk1"/>
                </a:solidFill>
                <a:latin typeface="Times New Roman" panose="02020603050405020304" pitchFamily="18" charset="0"/>
                <a:cs typeface="Times New Roman" panose="02020603050405020304" pitchFamily="18" charset="0"/>
              </a:rPr>
              <a:t>IoUwould</a:t>
            </a:r>
            <a:r>
              <a:rPr lang="en-US" dirty="0">
                <a:solidFill>
                  <a:schemeClr val="dk1"/>
                </a:solidFill>
                <a:latin typeface="Times New Roman" panose="02020603050405020304" pitchFamily="18" charset="0"/>
                <a:cs typeface="Times New Roman" panose="02020603050405020304" pitchFamily="18" charset="0"/>
              </a:rPr>
              <a:t> be low -and would likely not count as a "hit" at higher </a:t>
            </a:r>
            <a:r>
              <a:rPr lang="en-US" dirty="0" err="1">
                <a:solidFill>
                  <a:schemeClr val="dk1"/>
                </a:solidFill>
                <a:latin typeface="Times New Roman" panose="02020603050405020304" pitchFamily="18" charset="0"/>
                <a:cs typeface="Times New Roman" panose="02020603050405020304" pitchFamily="18" charset="0"/>
              </a:rPr>
              <a:t>IoUthresholds</a:t>
            </a:r>
            <a:r>
              <a:rPr lang="en-US" dirty="0">
                <a:solidFill>
                  <a:schemeClr val="dk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4584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fontScale="90000"/>
          </a:bodyPr>
          <a:lstStyle/>
          <a:p>
            <a:r>
              <a:rPr lang="en" sz="2700" b="1" dirty="0">
                <a:latin typeface="Times New Roman" panose="02020603050405020304" pitchFamily="18" charset="0"/>
                <a:cs typeface="Times New Roman" panose="02020603050405020304" pitchFamily="18" charset="0"/>
              </a:rPr>
              <a:t>Model evaluation(</a:t>
            </a:r>
            <a:r>
              <a:rPr lang="en-US" sz="2700" b="1" dirty="0">
                <a:latin typeface="Times New Roman" panose="02020603050405020304" pitchFamily="18" charset="0"/>
                <a:cs typeface="Times New Roman" panose="02020603050405020304" pitchFamily="18" charset="0"/>
              </a:rPr>
              <a:t>contd..</a:t>
            </a:r>
            <a:r>
              <a:rPr lang="en" sz="2700" b="1" dirty="0">
                <a:latin typeface="Times New Roman" panose="02020603050405020304" pitchFamily="18" charset="0"/>
                <a:cs typeface="Times New Roman" panose="02020603050405020304" pitchFamily="18" charset="0"/>
              </a:rPr>
              <a:t>)</a:t>
            </a:r>
            <a:br>
              <a:rPr lang="en-US" sz="2000" b="1" dirty="0">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28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pic>
        <p:nvPicPr>
          <p:cNvPr id="9" name="Google Shape;121;p24">
            <a:extLst>
              <a:ext uri="{FF2B5EF4-FFF2-40B4-BE49-F238E27FC236}">
                <a16:creationId xmlns:a16="http://schemas.microsoft.com/office/drawing/2014/main" id="{D3932E8A-9FFA-4D2D-9168-B99454654F68}"/>
              </a:ext>
            </a:extLst>
          </p:cNvPr>
          <p:cNvPicPr preferRelativeResize="0"/>
          <p:nvPr/>
        </p:nvPicPr>
        <p:blipFill>
          <a:blip r:embed="rId4">
            <a:alphaModFix/>
          </a:blip>
          <a:stretch>
            <a:fillRect/>
          </a:stretch>
        </p:blipFill>
        <p:spPr>
          <a:xfrm>
            <a:off x="1029688" y="857250"/>
            <a:ext cx="8305800" cy="5222916"/>
          </a:xfrm>
          <a:prstGeom prst="rect">
            <a:avLst/>
          </a:prstGeom>
          <a:noFill/>
          <a:ln>
            <a:noFill/>
          </a:ln>
        </p:spPr>
      </p:pic>
    </p:spTree>
    <p:extLst>
      <p:ext uri="{BB962C8B-B14F-4D97-AF65-F5344CB8AC3E}">
        <p14:creationId xmlns:p14="http://schemas.microsoft.com/office/powerpoint/2010/main" val="526281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fontScale="90000"/>
          </a:bodyPr>
          <a:lstStyle/>
          <a:p>
            <a:r>
              <a:rPr lang="en-US" sz="2700" b="1" dirty="0">
                <a:latin typeface="Times New Roman" panose="02020603050405020304" pitchFamily="18" charset="0"/>
                <a:cs typeface="Times New Roman" panose="02020603050405020304" pitchFamily="18" charset="0"/>
              </a:rPr>
              <a:t>Challenges, learning, achievements</a:t>
            </a:r>
            <a:br>
              <a:rPr lang="en-US" sz="2000" b="1" dirty="0">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28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
        <p:nvSpPr>
          <p:cNvPr id="8" name="Title 1">
            <a:extLst>
              <a:ext uri="{FF2B5EF4-FFF2-40B4-BE49-F238E27FC236}">
                <a16:creationId xmlns:a16="http://schemas.microsoft.com/office/drawing/2014/main" id="{ABFD4EEF-517C-4926-94AA-CEF3B86EB74E}"/>
              </a:ext>
            </a:extLst>
          </p:cNvPr>
          <p:cNvSpPr txBox="1">
            <a:spLocks/>
          </p:cNvSpPr>
          <p:nvPr/>
        </p:nvSpPr>
        <p:spPr>
          <a:xfrm>
            <a:off x="838200" y="731838"/>
            <a:ext cx="10632374" cy="25512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Infrastructure</a:t>
            </a:r>
          </a:p>
          <a:p>
            <a:pPr marL="457200" indent="-4572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Domain knowledge</a:t>
            </a:r>
          </a:p>
          <a:p>
            <a:pPr marL="457200" indent="-4572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Identifying right model</a:t>
            </a:r>
          </a:p>
          <a:p>
            <a:pPr marL="457200" indent="-4572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Collaboration</a:t>
            </a:r>
          </a:p>
          <a:p>
            <a:pPr marL="457200" indent="-4572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Networking</a:t>
            </a:r>
            <a:br>
              <a:rPr lang="en-US" sz="1800" b="1" dirty="0">
                <a:latin typeface="Times New Roman" panose="02020603050405020304" pitchFamily="18" charset="0"/>
                <a:cs typeface="Times New Roman" panose="02020603050405020304" pitchFamily="18" charset="0"/>
              </a:rPr>
            </a:br>
            <a:endParaRPr lang="en-IN" sz="1800" b="1" dirty="0">
              <a:latin typeface="Times New Roman" panose="02020603050405020304" pitchFamily="18" charset="0"/>
              <a:cs typeface="Times New Roman" panose="02020603050405020304" pitchFamily="18" charset="0"/>
            </a:endParaRPr>
          </a:p>
        </p:txBody>
      </p:sp>
      <p:pic>
        <p:nvPicPr>
          <p:cNvPr id="10" name="Picture 2" descr="https://lh4.googleusercontent.com/FS1_r8AJpdNhBe7oxaN-iYl4kUeMRhR0s3i8ETue6VxqXFcCubdcWze-fSZ-xWl2dJIGkE5-o3X9nred1J5riC_i-zULnQ06YhJ1_Spwwz9YJtcxjb7dRemgSSh_BI6LoJ149zQ">
            <a:extLst>
              <a:ext uri="{FF2B5EF4-FFF2-40B4-BE49-F238E27FC236}">
                <a16:creationId xmlns:a16="http://schemas.microsoft.com/office/drawing/2014/main" id="{2529BB5B-5791-4841-8C21-EDE8E0206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387" y="2337884"/>
            <a:ext cx="4203865" cy="31528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lh4.googleusercontent.com/o16NspefUYzrqNwLJJxJ21eaHyM3FvLTOQheBtKGG19RDEwG9G2-ym3dXKd_Ze_t8JG6gK8BzFoK5u-qmAxCrzCIwCzjLfyVF4VO_20WRaErh9hkDiiwiC0h2CB7KhHeu0pieEU">
            <a:extLst>
              <a:ext uri="{FF2B5EF4-FFF2-40B4-BE49-F238E27FC236}">
                <a16:creationId xmlns:a16="http://schemas.microsoft.com/office/drawing/2014/main" id="{3649A33E-FA90-4FBD-A307-D44B86BB90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4212" y="3010556"/>
            <a:ext cx="2824163"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3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34DA-1818-4D42-8CAF-65E7E7472CCD}"/>
              </a:ext>
            </a:extLst>
          </p:cNvPr>
          <p:cNvSpPr>
            <a:spLocks noGrp="1"/>
          </p:cNvSpPr>
          <p:nvPr>
            <p:ph type="title"/>
          </p:nvPr>
        </p:nvSpPr>
        <p:spPr>
          <a:xfrm>
            <a:off x="177544" y="274954"/>
            <a:ext cx="10515600" cy="559435"/>
          </a:xfrm>
        </p:spPr>
        <p:txBody>
          <a:bodyPr>
            <a:normAutofit/>
          </a:bodyPr>
          <a:lstStyle/>
          <a:p>
            <a:r>
              <a:rPr lang="en-IN" sz="2400" b="1" dirty="0">
                <a:latin typeface="Times New Roman" panose="02020603050405020304" pitchFamily="18" charset="0"/>
                <a:cs typeface="Times New Roman" panose="02020603050405020304" pitchFamily="18" charset="0"/>
              </a:rPr>
              <a:t>Why :</a:t>
            </a:r>
          </a:p>
        </p:txBody>
      </p:sp>
      <p:sp>
        <p:nvSpPr>
          <p:cNvPr id="3" name="Content Placeholder 2">
            <a:extLst>
              <a:ext uri="{FF2B5EF4-FFF2-40B4-BE49-F238E27FC236}">
                <a16:creationId xmlns:a16="http://schemas.microsoft.com/office/drawing/2014/main" id="{5C1763C4-3F32-4EF1-9219-59BB5D397227}"/>
              </a:ext>
            </a:extLst>
          </p:cNvPr>
          <p:cNvSpPr>
            <a:spLocks noGrp="1"/>
          </p:cNvSpPr>
          <p:nvPr>
            <p:ph idx="1"/>
          </p:nvPr>
        </p:nvSpPr>
        <p:spPr>
          <a:xfrm>
            <a:off x="177544" y="1574799"/>
            <a:ext cx="6375656" cy="4453255"/>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Pneumonia claims the lives of the world’s most vulnerable children</a:t>
            </a:r>
          </a:p>
          <a:p>
            <a:pPr marL="0" indent="0" algn="just">
              <a:buNone/>
            </a:pPr>
            <a:r>
              <a:rPr lang="en-US" sz="1800" dirty="0">
                <a:latin typeface="Times New Roman" panose="02020603050405020304" pitchFamily="18" charset="0"/>
                <a:cs typeface="Times New Roman" panose="02020603050405020304" pitchFamily="18" charset="0"/>
              </a:rPr>
              <a:t>Pneumonia remains the leading infectious cause of death among children under five, killing approximately 2,400 children a day. </a:t>
            </a:r>
          </a:p>
          <a:p>
            <a:pPr marL="0" indent="0" algn="just">
              <a:buNone/>
            </a:pPr>
            <a:r>
              <a:rPr lang="en-US" sz="1800" dirty="0">
                <a:latin typeface="Times New Roman" panose="02020603050405020304" pitchFamily="18" charset="0"/>
                <a:cs typeface="Times New Roman" panose="02020603050405020304" pitchFamily="18" charset="0"/>
              </a:rPr>
              <a:t>There was an estimated 880,000 deaths from pneumonia in children under the age of five in 2016. Most of its victims were less than 2 years old.</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Pneumonia is a huge burden on our healthcare systems. </a:t>
            </a:r>
          </a:p>
          <a:p>
            <a:pPr marL="0" indent="0" algn="just">
              <a:buNone/>
            </a:pPr>
            <a:r>
              <a:rPr lang="en-US" sz="1800" dirty="0">
                <a:latin typeface="Times New Roman" panose="02020603050405020304" pitchFamily="18" charset="0"/>
                <a:cs typeface="Times New Roman" panose="02020603050405020304" pitchFamily="18" charset="0"/>
              </a:rPr>
              <a:t>In the US, pneumonia was one of the top ten most expensive conditions seen during inpatient hospitalizations. In 2013, pneumonia had an aggregate cost of </a:t>
            </a:r>
            <a:r>
              <a:rPr lang="en-US" sz="1800" b="1" dirty="0">
                <a:latin typeface="Times New Roman" panose="02020603050405020304" pitchFamily="18" charset="0"/>
                <a:cs typeface="Times New Roman" panose="02020603050405020304" pitchFamily="18" charset="0"/>
              </a:rPr>
              <a:t>nearly $9.5 billion for 960,000 hospital stays.</a:t>
            </a:r>
          </a:p>
        </p:txBody>
      </p:sp>
      <p:pic>
        <p:nvPicPr>
          <p:cNvPr id="5" name="Picture 4">
            <a:extLst>
              <a:ext uri="{FF2B5EF4-FFF2-40B4-BE49-F238E27FC236}">
                <a16:creationId xmlns:a16="http://schemas.microsoft.com/office/drawing/2014/main" id="{9E06E83F-260F-4BA4-8380-17F18C7ED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279" y="1574799"/>
            <a:ext cx="5067777" cy="3911283"/>
          </a:xfrm>
          <a:prstGeom prst="rect">
            <a:avLst/>
          </a:prstGeom>
          <a:ln>
            <a:noFill/>
          </a:ln>
          <a:effectLst>
            <a:softEdge rad="112500"/>
          </a:effectLst>
        </p:spPr>
      </p:pic>
      <p:pic>
        <p:nvPicPr>
          <p:cNvPr id="7" name="Picture 6">
            <a:extLst>
              <a:ext uri="{FF2B5EF4-FFF2-40B4-BE49-F238E27FC236}">
                <a16:creationId xmlns:a16="http://schemas.microsoft.com/office/drawing/2014/main" id="{4C255388-8CE9-4E55-8D1D-4963A3C6B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5110" y="0"/>
            <a:ext cx="1714500" cy="1574799"/>
          </a:xfrm>
          <a:prstGeom prst="rect">
            <a:avLst/>
          </a:prstGeom>
        </p:spPr>
      </p:pic>
      <p:pic>
        <p:nvPicPr>
          <p:cNvPr id="9" name="Picture 8">
            <a:extLst>
              <a:ext uri="{FF2B5EF4-FFF2-40B4-BE49-F238E27FC236}">
                <a16:creationId xmlns:a16="http://schemas.microsoft.com/office/drawing/2014/main" id="{5E8823F1-0E5E-4CC1-9209-A8A09F190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0415" y="5865493"/>
            <a:ext cx="2381250" cy="866775"/>
          </a:xfrm>
          <a:prstGeom prst="rect">
            <a:avLst/>
          </a:prstGeom>
        </p:spPr>
      </p:pic>
    </p:spTree>
    <p:extLst>
      <p:ext uri="{BB962C8B-B14F-4D97-AF65-F5344CB8AC3E}">
        <p14:creationId xmlns:p14="http://schemas.microsoft.com/office/powerpoint/2010/main" val="569960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64B9-1D46-416A-81F5-350C5248BDAA}"/>
              </a:ext>
            </a:extLst>
          </p:cNvPr>
          <p:cNvSpPr>
            <a:spLocks noGrp="1"/>
          </p:cNvSpPr>
          <p:nvPr>
            <p:ph type="title"/>
          </p:nvPr>
        </p:nvSpPr>
        <p:spPr>
          <a:xfrm>
            <a:off x="838200" y="365125"/>
            <a:ext cx="10515600" cy="786781"/>
          </a:xfrm>
        </p:spPr>
        <p:txBody>
          <a:bodyPr>
            <a:normAutofit/>
          </a:bodyPr>
          <a:lstStyle/>
          <a:p>
            <a:r>
              <a:rPr lang="en-IN" sz="2400" b="1" dirty="0">
                <a:latin typeface="Times New Roman" panose="02020603050405020304" pitchFamily="18" charset="0"/>
                <a:cs typeface="Times New Roman" panose="02020603050405020304" pitchFamily="18" charset="0"/>
              </a:rPr>
              <a:t>Business Domain Value</a:t>
            </a:r>
          </a:p>
        </p:txBody>
      </p:sp>
      <p:sp>
        <p:nvSpPr>
          <p:cNvPr id="3" name="Content Placeholder 2">
            <a:extLst>
              <a:ext uri="{FF2B5EF4-FFF2-40B4-BE49-F238E27FC236}">
                <a16:creationId xmlns:a16="http://schemas.microsoft.com/office/drawing/2014/main" id="{3A670CC1-0E71-4404-B9BF-9064F8A2A893}"/>
              </a:ext>
            </a:extLst>
          </p:cNvPr>
          <p:cNvSpPr>
            <a:spLocks noGrp="1"/>
          </p:cNvSpPr>
          <p:nvPr>
            <p:ph idx="1"/>
          </p:nvPr>
        </p:nvSpPr>
        <p:spPr/>
        <p:txBody>
          <a:bodyPr>
            <a:normAutofit/>
          </a:bodyPr>
          <a:lstStyle/>
          <a:p>
            <a:pPr>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Automating Pneumonia screening in chest radiographs</a:t>
            </a:r>
          </a:p>
          <a:p>
            <a:pPr>
              <a:buFont typeface="Wingdings" panose="05000000000000000000" pitchFamily="2" charset="2"/>
              <a:buChar char="ü"/>
            </a:pP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Assist physicians to make better clinical decisions or even replace human judgement in certain functional areas of healthcare (</a:t>
            </a:r>
            <a:r>
              <a:rPr lang="en-US" sz="1800" dirty="0" err="1">
                <a:latin typeface="Times New Roman" panose="02020603050405020304" pitchFamily="18" charset="0"/>
                <a:cs typeface="Times New Roman" panose="02020603050405020304" pitchFamily="18" charset="0"/>
              </a:rPr>
              <a:t>eg</a:t>
            </a:r>
            <a:r>
              <a:rPr lang="en-US" sz="1800" dirty="0">
                <a:latin typeface="Times New Roman" panose="02020603050405020304" pitchFamily="18" charset="0"/>
                <a:cs typeface="Times New Roman" panose="02020603050405020304" pitchFamily="18" charset="0"/>
              </a:rPr>
              <a:t>, radiology).</a:t>
            </a:r>
          </a:p>
          <a:p>
            <a:pPr>
              <a:buFont typeface="Wingdings" panose="05000000000000000000" pitchFamily="2" charset="2"/>
              <a:buChar char="ü"/>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Guided by relevant clinical questions, powerful AI techniques can unlock clinically relevant information hidden in the massive amount of data, which in turn can assist clinical decision making.</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IN" dirty="0"/>
          </a:p>
          <a:p>
            <a:pPr>
              <a:buFont typeface="Wingdings" panose="05000000000000000000" pitchFamily="2" charset="2"/>
              <a:buChar char="ü"/>
            </a:pPr>
            <a:endParaRPr lang="en-IN" dirty="0"/>
          </a:p>
        </p:txBody>
      </p:sp>
      <p:pic>
        <p:nvPicPr>
          <p:cNvPr id="5" name="Picture 4">
            <a:extLst>
              <a:ext uri="{FF2B5EF4-FFF2-40B4-BE49-F238E27FC236}">
                <a16:creationId xmlns:a16="http://schemas.microsoft.com/office/drawing/2014/main" id="{F1D03237-CBBB-43F9-A6A3-E47654994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69958D2D-4A64-46CA-B30F-90D71EE03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9775" y="5878512"/>
            <a:ext cx="2381250" cy="866775"/>
          </a:xfrm>
          <a:prstGeom prst="rect">
            <a:avLst/>
          </a:prstGeom>
        </p:spPr>
      </p:pic>
    </p:spTree>
    <p:extLst>
      <p:ext uri="{BB962C8B-B14F-4D97-AF65-F5344CB8AC3E}">
        <p14:creationId xmlns:p14="http://schemas.microsoft.com/office/powerpoint/2010/main" val="580543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a:bodyPr>
          <a:lstStyle/>
          <a:p>
            <a:r>
              <a:rPr lang="en-IN" sz="2400" b="1" dirty="0">
                <a:latin typeface="Times New Roman" panose="02020603050405020304" pitchFamily="18" charset="0"/>
                <a:cs typeface="Times New Roman" panose="02020603050405020304" pitchFamily="18" charset="0"/>
              </a:rPr>
              <a:t>Past Research</a:t>
            </a: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A Team </a:t>
            </a:r>
            <a:r>
              <a:rPr lang="en-US" sz="1800" dirty="0">
                <a:latin typeface="Times New Roman" panose="02020603050405020304" pitchFamily="18" charset="0"/>
                <a:cs typeface="Times New Roman" panose="02020603050405020304" pitchFamily="18" charset="0"/>
              </a:rPr>
              <a:t>from</a:t>
            </a:r>
            <a:r>
              <a:rPr lang="en-US" sz="1800"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National Institutes of Health &amp; </a:t>
            </a:r>
            <a:r>
              <a:rPr lang="en-US" sz="1800" dirty="0">
                <a:latin typeface="Times New Roman" panose="02020603050405020304" pitchFamily="18" charset="0"/>
                <a:cs typeface="Times New Roman" panose="02020603050405020304" pitchFamily="18" charset="0"/>
              </a:rPr>
              <a:t>The Ohio State Univ. Wexner Medical Ctr. ( USA ) did a research on:</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Abstract: </a:t>
            </a:r>
            <a:r>
              <a:rPr lang="en-US" sz="1800" dirty="0">
                <a:latin typeface="Times New Roman" panose="02020603050405020304" pitchFamily="18" charset="0"/>
                <a:cs typeface="Times New Roman" panose="02020603050405020304" pitchFamily="18" charset="0"/>
              </a:rPr>
              <a:t>“Visualizing and explaining deep learning predictions for pneumonia detection in pediatric chest radiographs”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Findings: </a:t>
            </a:r>
            <a:r>
              <a:rPr lang="en-US" sz="1800" dirty="0">
                <a:latin typeface="Times New Roman" panose="02020603050405020304" pitchFamily="18" charset="0"/>
                <a:cs typeface="Times New Roman" panose="02020603050405020304" pitchFamily="18" charset="0"/>
              </a:rPr>
              <a:t>The disease is reported to affect approximately 450 million people across the world, resulting in 2 million pediatric deaths every year. Chest X-ray (CXR) analysis is the most frequently performed radiographic examination for diagnosing the disease. Unlike pneumonia in adults, pediatric pneumonia is poorly studied. Computer-aided diagnostic (</a:t>
            </a:r>
            <a:r>
              <a:rPr lang="en-US" sz="1800" dirty="0" err="1">
                <a:latin typeface="Times New Roman" panose="02020603050405020304" pitchFamily="18" charset="0"/>
                <a:cs typeface="Times New Roman" panose="02020603050405020304" pitchFamily="18" charset="0"/>
              </a:rPr>
              <a:t>CADx</a:t>
            </a:r>
            <a:r>
              <a:rPr lang="en-US" sz="1800" dirty="0">
                <a:latin typeface="Times New Roman" panose="02020603050405020304" pitchFamily="18" charset="0"/>
                <a:cs typeface="Times New Roman" panose="02020603050405020304" pitchFamily="18" charset="0"/>
              </a:rPr>
              <a:t>) tools aim to improve disease diagnosis and supplement decision making while simultaneously bridging the gap in effective radiological interpretations during mobile field screening. These tools make use of handcrafted and/or convolutional neural networks (CNN) extracted image features for visual recognition.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Conclusion:</a:t>
            </a:r>
            <a:r>
              <a:rPr lang="en-US" sz="1800" dirty="0">
                <a:latin typeface="Times New Roman" panose="02020603050405020304" pitchFamily="18" charset="0"/>
                <a:cs typeface="Times New Roman" panose="02020603050405020304" pitchFamily="18" charset="0"/>
              </a:rPr>
              <a:t> CNNs are perceived as black boxes since their performance lack explanations and poorly understood. The lack of transparency in the learned behavior of CNNs is a serious bottleneck in medical screening/diagnosis since poorly interpreted model behavior could unfavorably impact decision-making. </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Tree>
    <p:extLst>
      <p:ext uri="{BB962C8B-B14F-4D97-AF65-F5344CB8AC3E}">
        <p14:creationId xmlns:p14="http://schemas.microsoft.com/office/powerpoint/2010/main" val="613982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a:bodyPr>
          <a:lstStyle/>
          <a:p>
            <a:r>
              <a:rPr lang="en-IN" sz="2400" b="1" dirty="0">
                <a:latin typeface="Times New Roman" panose="02020603050405020304" pitchFamily="18" charset="0"/>
                <a:cs typeface="Times New Roman" panose="02020603050405020304" pitchFamily="18" charset="0"/>
              </a:rPr>
              <a:t>Dataset used</a:t>
            </a: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fontScale="92500" lnSpcReduction="20000"/>
          </a:bodyPr>
          <a:lstStyle/>
          <a:p>
            <a:pPr marL="0" lvl="0" indent="0">
              <a:spcBef>
                <a:spcPts val="0"/>
              </a:spcBef>
              <a:buClr>
                <a:schemeClr val="dk1"/>
              </a:buClr>
              <a:buSzPts val="2800"/>
              <a:buNone/>
            </a:pPr>
            <a:r>
              <a:rPr lang="en-US" sz="1900" dirty="0">
                <a:solidFill>
                  <a:schemeClr val="dk1"/>
                </a:solidFill>
                <a:latin typeface="Times New Roman" panose="02020603050405020304" pitchFamily="18" charset="0"/>
                <a:ea typeface="Calibri"/>
                <a:cs typeface="Times New Roman" panose="02020603050405020304" pitchFamily="18" charset="0"/>
                <a:sym typeface="Calibri"/>
              </a:rPr>
              <a:t>We are using the dataset provided by RSNA on Kaggle with the below features:</a:t>
            </a:r>
          </a:p>
          <a:p>
            <a:pPr lvl="0">
              <a:buClr>
                <a:schemeClr val="dk1"/>
              </a:buClr>
              <a:buSzPts val="2800"/>
            </a:pPr>
            <a:r>
              <a:rPr lang="en-US" sz="1900" dirty="0">
                <a:solidFill>
                  <a:schemeClr val="dk1"/>
                </a:solidFill>
                <a:latin typeface="Times New Roman" panose="02020603050405020304" pitchFamily="18" charset="0"/>
                <a:ea typeface="Calibri"/>
                <a:cs typeface="Times New Roman" panose="02020603050405020304" pitchFamily="18" charset="0"/>
                <a:sym typeface="Calibri"/>
              </a:rPr>
              <a:t>stage_2_train.csv - the training set. Contains </a:t>
            </a:r>
            <a:r>
              <a:rPr lang="en-US" sz="1900" dirty="0" err="1">
                <a:solidFill>
                  <a:schemeClr val="dk1"/>
                </a:solidFill>
                <a:latin typeface="Times New Roman" panose="02020603050405020304" pitchFamily="18" charset="0"/>
                <a:ea typeface="Calibri"/>
                <a:cs typeface="Times New Roman" panose="02020603050405020304" pitchFamily="18" charset="0"/>
                <a:sym typeface="Calibri"/>
              </a:rPr>
              <a:t>patientIds</a:t>
            </a:r>
            <a:r>
              <a:rPr lang="en-US" sz="1900" dirty="0">
                <a:solidFill>
                  <a:schemeClr val="dk1"/>
                </a:solidFill>
                <a:latin typeface="Times New Roman" panose="02020603050405020304" pitchFamily="18" charset="0"/>
                <a:ea typeface="Calibri"/>
                <a:cs typeface="Times New Roman" panose="02020603050405020304" pitchFamily="18" charset="0"/>
                <a:sym typeface="Calibri"/>
              </a:rPr>
              <a:t> and bounding box / target information.</a:t>
            </a:r>
          </a:p>
          <a:p>
            <a:pPr lvl="0">
              <a:buClr>
                <a:schemeClr val="dk1"/>
              </a:buClr>
              <a:buSzPts val="2800"/>
            </a:pPr>
            <a:r>
              <a:rPr lang="en-US" sz="1900" dirty="0">
                <a:solidFill>
                  <a:schemeClr val="dk1"/>
                </a:solidFill>
                <a:latin typeface="Times New Roman" panose="02020603050405020304" pitchFamily="18" charset="0"/>
                <a:ea typeface="Calibri"/>
                <a:cs typeface="Times New Roman" panose="02020603050405020304" pitchFamily="18" charset="0"/>
                <a:sym typeface="Calibri"/>
              </a:rPr>
              <a:t>stage_2_detailed_class_info.csv - provides detailed information about the type of positive or negative class for each image.</a:t>
            </a:r>
          </a:p>
          <a:p>
            <a:pPr marL="114300" lvl="0" indent="0">
              <a:buNone/>
            </a:pPr>
            <a:r>
              <a:rPr lang="en-US" sz="1900" dirty="0">
                <a:solidFill>
                  <a:schemeClr val="dk1"/>
                </a:solidFill>
                <a:latin typeface="Times New Roman" panose="02020603050405020304" pitchFamily="18" charset="0"/>
                <a:cs typeface="Times New Roman" panose="02020603050405020304" pitchFamily="18" charset="0"/>
              </a:rPr>
              <a:t>         </a:t>
            </a:r>
            <a:r>
              <a:rPr lang="en-US" sz="1900" dirty="0" err="1">
                <a:solidFill>
                  <a:schemeClr val="dk1"/>
                </a:solidFill>
                <a:latin typeface="Times New Roman" panose="02020603050405020304" pitchFamily="18" charset="0"/>
                <a:cs typeface="Times New Roman" panose="02020603050405020304" pitchFamily="18" charset="0"/>
              </a:rPr>
              <a:t>patientId</a:t>
            </a:r>
            <a:r>
              <a:rPr lang="en-US" sz="1900" dirty="0">
                <a:solidFill>
                  <a:schemeClr val="dk1"/>
                </a:solidFill>
                <a:latin typeface="Times New Roman" panose="02020603050405020304" pitchFamily="18" charset="0"/>
                <a:cs typeface="Times New Roman" panose="02020603050405020304" pitchFamily="18" charset="0"/>
              </a:rPr>
              <a:t> _- A </a:t>
            </a:r>
            <a:r>
              <a:rPr lang="en-US" sz="1900" dirty="0" err="1">
                <a:solidFill>
                  <a:schemeClr val="dk1"/>
                </a:solidFill>
                <a:latin typeface="Times New Roman" panose="02020603050405020304" pitchFamily="18" charset="0"/>
                <a:cs typeface="Times New Roman" panose="02020603050405020304" pitchFamily="18" charset="0"/>
              </a:rPr>
              <a:t>patientId</a:t>
            </a:r>
            <a:r>
              <a:rPr lang="en-US" sz="1900" dirty="0">
                <a:solidFill>
                  <a:schemeClr val="dk1"/>
                </a:solidFill>
                <a:latin typeface="Times New Roman" panose="02020603050405020304" pitchFamily="18" charset="0"/>
                <a:cs typeface="Times New Roman" panose="02020603050405020304" pitchFamily="18" charset="0"/>
              </a:rPr>
              <a:t>. Each </a:t>
            </a:r>
            <a:r>
              <a:rPr lang="en-US" sz="1900" dirty="0" err="1">
                <a:solidFill>
                  <a:schemeClr val="dk1"/>
                </a:solidFill>
                <a:latin typeface="Times New Roman" panose="02020603050405020304" pitchFamily="18" charset="0"/>
                <a:cs typeface="Times New Roman" panose="02020603050405020304" pitchFamily="18" charset="0"/>
              </a:rPr>
              <a:t>patientId</a:t>
            </a:r>
            <a:r>
              <a:rPr lang="en-US" sz="1900" dirty="0">
                <a:solidFill>
                  <a:schemeClr val="dk1"/>
                </a:solidFill>
                <a:latin typeface="Times New Roman" panose="02020603050405020304" pitchFamily="18" charset="0"/>
                <a:cs typeface="Times New Roman" panose="02020603050405020304" pitchFamily="18" charset="0"/>
              </a:rPr>
              <a:t> corresponds to a unique image.</a:t>
            </a:r>
          </a:p>
          <a:p>
            <a:pPr marL="114300" lvl="0" indent="0">
              <a:buNone/>
            </a:pPr>
            <a:r>
              <a:rPr lang="en-US" sz="1900" dirty="0">
                <a:solidFill>
                  <a:schemeClr val="dk1"/>
                </a:solidFill>
                <a:latin typeface="Times New Roman" panose="02020603050405020304" pitchFamily="18" charset="0"/>
                <a:cs typeface="Times New Roman" panose="02020603050405020304" pitchFamily="18" charset="0"/>
              </a:rPr>
              <a:t>         x_ - the upper-left x coordinate of the bounding box.</a:t>
            </a:r>
          </a:p>
          <a:p>
            <a:pPr marL="114300" lvl="0" indent="0">
              <a:buNone/>
            </a:pPr>
            <a:r>
              <a:rPr lang="en-US" sz="1900" dirty="0">
                <a:solidFill>
                  <a:schemeClr val="dk1"/>
                </a:solidFill>
                <a:latin typeface="Times New Roman" panose="02020603050405020304" pitchFamily="18" charset="0"/>
                <a:cs typeface="Times New Roman" panose="02020603050405020304" pitchFamily="18" charset="0"/>
              </a:rPr>
              <a:t>         y_ - the upper-left y coordinate of the bounding box.</a:t>
            </a:r>
          </a:p>
          <a:p>
            <a:pPr marL="114300" lvl="0" indent="0">
              <a:buNone/>
            </a:pPr>
            <a:r>
              <a:rPr lang="en-US" sz="1900" dirty="0">
                <a:solidFill>
                  <a:schemeClr val="dk1"/>
                </a:solidFill>
                <a:latin typeface="Times New Roman" panose="02020603050405020304" pitchFamily="18" charset="0"/>
                <a:cs typeface="Times New Roman" panose="02020603050405020304" pitchFamily="18" charset="0"/>
              </a:rPr>
              <a:t>         width_ - the width of the bounding box.</a:t>
            </a:r>
          </a:p>
          <a:p>
            <a:pPr marL="114300" lvl="0" indent="0">
              <a:buNone/>
            </a:pPr>
            <a:r>
              <a:rPr lang="en-US" sz="1900" dirty="0">
                <a:solidFill>
                  <a:schemeClr val="dk1"/>
                </a:solidFill>
                <a:latin typeface="Times New Roman" panose="02020603050405020304" pitchFamily="18" charset="0"/>
                <a:cs typeface="Times New Roman" panose="02020603050405020304" pitchFamily="18" charset="0"/>
              </a:rPr>
              <a:t>         height_ - the height of the bounding box.</a:t>
            </a:r>
          </a:p>
          <a:p>
            <a:pPr marL="114300" lvl="0" indent="0">
              <a:buNone/>
            </a:pPr>
            <a:r>
              <a:rPr lang="en-US" sz="1900" dirty="0">
                <a:solidFill>
                  <a:schemeClr val="dk1"/>
                </a:solidFill>
                <a:latin typeface="Times New Roman" panose="02020603050405020304" pitchFamily="18" charset="0"/>
                <a:cs typeface="Times New Roman" panose="02020603050405020304" pitchFamily="18" charset="0"/>
              </a:rPr>
              <a:t>         Target_ - the binary Target, indicating whether this sample has evidence of pneumonia.</a:t>
            </a:r>
          </a:p>
          <a:p>
            <a:pPr lvl="0">
              <a:buClr>
                <a:schemeClr val="dk1"/>
              </a:buClr>
              <a:buSzPts val="2800"/>
            </a:pPr>
            <a:r>
              <a:rPr lang="en-US" sz="1900" dirty="0">
                <a:solidFill>
                  <a:schemeClr val="dk1"/>
                </a:solidFill>
                <a:latin typeface="Times New Roman" panose="02020603050405020304" pitchFamily="18" charset="0"/>
                <a:ea typeface="Calibri"/>
                <a:cs typeface="Times New Roman" panose="02020603050405020304" pitchFamily="18" charset="0"/>
                <a:sym typeface="Calibri"/>
              </a:rPr>
              <a:t>stage_2_train_images - set of training images</a:t>
            </a:r>
          </a:p>
          <a:p>
            <a:pPr lvl="0">
              <a:buClr>
                <a:schemeClr val="dk1"/>
              </a:buClr>
              <a:buSzPts val="2800"/>
            </a:pPr>
            <a:r>
              <a:rPr lang="en-US" sz="1900" dirty="0">
                <a:solidFill>
                  <a:schemeClr val="dk1"/>
                </a:solidFill>
                <a:latin typeface="Times New Roman" panose="02020603050405020304" pitchFamily="18" charset="0"/>
                <a:ea typeface="Calibri"/>
                <a:cs typeface="Times New Roman" panose="02020603050405020304" pitchFamily="18" charset="0"/>
                <a:sym typeface="Calibri"/>
              </a:rPr>
              <a:t>stage_2_test_images -  set of test images</a:t>
            </a:r>
          </a:p>
          <a:p>
            <a:pPr marL="0" lvl="0" indent="0">
              <a:spcAft>
                <a:spcPts val="1600"/>
              </a:spcAft>
              <a:buNone/>
            </a:pPr>
            <a:br>
              <a:rPr lang="en-US" sz="1900" dirty="0"/>
            </a:br>
            <a:r>
              <a:rPr lang="en-US" sz="1900" b="1" dirty="0" err="1"/>
              <a:t>Dicom</a:t>
            </a:r>
            <a:r>
              <a:rPr lang="en-US" sz="1900" b="1" dirty="0"/>
              <a:t> original images</a:t>
            </a:r>
            <a:r>
              <a:rPr lang="en-US" sz="1900" dirty="0"/>
              <a:t>:- Medical images are stored in a special format called as DICOM files (*.</a:t>
            </a:r>
            <a:r>
              <a:rPr lang="en-US" sz="1900" dirty="0" err="1"/>
              <a:t>dcm</a:t>
            </a:r>
            <a:r>
              <a:rPr lang="en-US" sz="1900" dirty="0"/>
              <a:t>). They contain a combination of header metadata as well as underlying raw image arrays for pixel data</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spTree>
    <p:extLst>
      <p:ext uri="{BB962C8B-B14F-4D97-AF65-F5344CB8AC3E}">
        <p14:creationId xmlns:p14="http://schemas.microsoft.com/office/powerpoint/2010/main" val="2421932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a:bodyPr>
          <a:lstStyle/>
          <a:p>
            <a:r>
              <a:rPr lang="en-US" sz="2400" b="1" dirty="0">
                <a:latin typeface="Times New Roman" panose="02020603050405020304" pitchFamily="18" charset="0"/>
                <a:cs typeface="Times New Roman" panose="02020603050405020304" pitchFamily="18" charset="0"/>
              </a:rPr>
              <a:t>Exploratory </a:t>
            </a:r>
            <a:r>
              <a:rPr lang="en" sz="2400" b="1" dirty="0">
                <a:latin typeface="Times New Roman" panose="02020603050405020304" pitchFamily="18" charset="0"/>
                <a:cs typeface="Times New Roman" panose="02020603050405020304" pitchFamily="18" charset="0"/>
              </a:rPr>
              <a:t>Visualization (</a:t>
            </a:r>
            <a:r>
              <a:rPr lang="en-US" sz="2400" b="1" dirty="0">
                <a:latin typeface="Times New Roman" panose="02020603050405020304" pitchFamily="18" charset="0"/>
                <a:cs typeface="Times New Roman" panose="02020603050405020304" pitchFamily="18" charset="0"/>
              </a:rPr>
              <a:t>Contd.</a:t>
            </a:r>
            <a:r>
              <a:rPr lang="en"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2800"/>
              <a:buNone/>
            </a:pPr>
            <a:r>
              <a:rPr lang="en-US" sz="1800" dirty="0"/>
              <a:t>Tissues with sparse material, such as lungs which are full of air, do not absorb the X-rays and appear </a:t>
            </a:r>
            <a:br>
              <a:rPr lang="en-US" sz="1800" dirty="0"/>
            </a:br>
            <a:r>
              <a:rPr lang="en-US" sz="1800" dirty="0"/>
              <a:t>black in the image. Dense tissues such as bones absorb the X-rays and appear white in the image.</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pic>
        <p:nvPicPr>
          <p:cNvPr id="6" name="Google Shape;134;p26">
            <a:extLst>
              <a:ext uri="{FF2B5EF4-FFF2-40B4-BE49-F238E27FC236}">
                <a16:creationId xmlns:a16="http://schemas.microsoft.com/office/drawing/2014/main" id="{1D90CC84-2C77-4F5C-87D4-67950758BD5A}"/>
              </a:ext>
            </a:extLst>
          </p:cNvPr>
          <p:cNvPicPr preferRelativeResize="0"/>
          <p:nvPr/>
        </p:nvPicPr>
        <p:blipFill>
          <a:blip r:embed="rId4">
            <a:alphaModFix/>
          </a:blip>
          <a:stretch>
            <a:fillRect/>
          </a:stretch>
        </p:blipFill>
        <p:spPr>
          <a:xfrm>
            <a:off x="1500505" y="2670905"/>
            <a:ext cx="8520600" cy="2139761"/>
          </a:xfrm>
          <a:prstGeom prst="rect">
            <a:avLst/>
          </a:prstGeom>
          <a:noFill/>
          <a:ln>
            <a:noFill/>
          </a:ln>
        </p:spPr>
      </p:pic>
    </p:spTree>
    <p:extLst>
      <p:ext uri="{BB962C8B-B14F-4D97-AF65-F5344CB8AC3E}">
        <p14:creationId xmlns:p14="http://schemas.microsoft.com/office/powerpoint/2010/main" val="3353878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a:bodyPr>
          <a:lstStyle/>
          <a:p>
            <a:r>
              <a:rPr lang="en-US" sz="2400" b="1" dirty="0">
                <a:latin typeface="Times New Roman" panose="02020603050405020304" pitchFamily="18" charset="0"/>
                <a:cs typeface="Times New Roman" panose="02020603050405020304" pitchFamily="18" charset="0"/>
              </a:rPr>
              <a:t>Exploratory </a:t>
            </a:r>
            <a:r>
              <a:rPr lang="en" sz="2400" b="1" dirty="0">
                <a:latin typeface="Times New Roman" panose="02020603050405020304" pitchFamily="18" charset="0"/>
                <a:cs typeface="Times New Roman" panose="02020603050405020304" pitchFamily="18" charset="0"/>
              </a:rPr>
              <a:t>Visualization (</a:t>
            </a:r>
            <a:r>
              <a:rPr lang="en-US" sz="2400" b="1" dirty="0">
                <a:latin typeface="Times New Roman" panose="02020603050405020304" pitchFamily="18" charset="0"/>
                <a:cs typeface="Times New Roman" panose="02020603050405020304" pitchFamily="18" charset="0"/>
              </a:rPr>
              <a:t>Contd.</a:t>
            </a:r>
            <a:r>
              <a:rPr lang="en"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838200" y="1076961"/>
            <a:ext cx="10515600" cy="4690110"/>
          </a:xfrm>
        </p:spPr>
        <p:txBody>
          <a:bodyPr>
            <a:normAutofit/>
          </a:bodyPr>
          <a:lstStyle/>
          <a:p>
            <a:pPr marL="0" lvl="0" indent="0">
              <a:spcBef>
                <a:spcPts val="0"/>
              </a:spcBef>
              <a:buClr>
                <a:schemeClr val="dk1"/>
              </a:buClr>
              <a:buSzPts val="2800"/>
              <a:buNone/>
            </a:pPr>
            <a:r>
              <a:rPr lang="en" sz="1800" dirty="0">
                <a:latin typeface="Times New Roman" panose="02020603050405020304" pitchFamily="18" charset="0"/>
                <a:cs typeface="Times New Roman" panose="02020603050405020304" pitchFamily="18" charset="0"/>
              </a:rPr>
              <a:t>When a person has pneumonia, however, air is replaced by fluid, bacteria, immune system cells, and </a:t>
            </a:r>
            <a:br>
              <a:rPr lang="en" sz="1800" dirty="0">
                <a:latin typeface="Times New Roman" panose="02020603050405020304" pitchFamily="18" charset="0"/>
                <a:cs typeface="Times New Roman" panose="02020603050405020304" pitchFamily="18" charset="0"/>
              </a:rPr>
            </a:br>
            <a:r>
              <a:rPr lang="en" sz="1800" dirty="0">
                <a:latin typeface="Times New Roman" panose="02020603050405020304" pitchFamily="18" charset="0"/>
                <a:cs typeface="Times New Roman" panose="02020603050405020304" pitchFamily="18" charset="0"/>
              </a:rPr>
              <a:t>other objects. </a:t>
            </a:r>
            <a:r>
              <a:rPr lang="en-US" sz="1800" dirty="0">
                <a:latin typeface="Times New Roman" panose="02020603050405020304" pitchFamily="18" charset="0"/>
                <a:cs typeface="Times New Roman" panose="02020603050405020304" pitchFamily="18" charset="0"/>
              </a:rPr>
              <a:t>For </a:t>
            </a:r>
            <a:r>
              <a:rPr lang="en" sz="1800" dirty="0">
                <a:latin typeface="Times New Roman" panose="02020603050405020304" pitchFamily="18" charset="0"/>
                <a:cs typeface="Times New Roman" panose="02020603050405020304" pitchFamily="18" charset="0"/>
              </a:rPr>
              <a:t>such an X-Ray, the opacities tend to have a greyish color, and a cloudy appearance, </a:t>
            </a:r>
          </a:p>
          <a:p>
            <a:pPr marL="0" lvl="0" indent="0">
              <a:spcBef>
                <a:spcPts val="0"/>
              </a:spcBef>
              <a:buClr>
                <a:schemeClr val="dk1"/>
              </a:buClr>
              <a:buSzPts val="2800"/>
              <a:buNone/>
            </a:pPr>
            <a:r>
              <a:rPr lang="en" sz="1800" dirty="0">
                <a:latin typeface="Times New Roman" panose="02020603050405020304" pitchFamily="18" charset="0"/>
                <a:cs typeface="Times New Roman" panose="02020603050405020304" pitchFamily="18" charset="0"/>
              </a:rPr>
              <a:t>rather than being black or white. </a:t>
            </a:r>
            <a:br>
              <a:rPr lang="en" sz="1800" dirty="0">
                <a:latin typeface="Times New Roman" panose="02020603050405020304" pitchFamily="18" charset="0"/>
                <a:cs typeface="Times New Roman" panose="02020603050405020304" pitchFamily="18" charset="0"/>
              </a:rPr>
            </a:br>
            <a:r>
              <a:rPr lang="en" sz="1800" dirty="0">
                <a:latin typeface="Times New Roman" panose="02020603050405020304" pitchFamily="18" charset="0"/>
                <a:cs typeface="Times New Roman" panose="02020603050405020304" pitchFamily="18" charset="0"/>
              </a:rPr>
              <a:t>You can see some images with pneumonia related opacities below.</a:t>
            </a: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pic>
        <p:nvPicPr>
          <p:cNvPr id="8" name="Google Shape;140;p27">
            <a:extLst>
              <a:ext uri="{FF2B5EF4-FFF2-40B4-BE49-F238E27FC236}">
                <a16:creationId xmlns:a16="http://schemas.microsoft.com/office/drawing/2014/main" id="{0590104B-FD59-4248-A944-956447582CC7}"/>
              </a:ext>
            </a:extLst>
          </p:cNvPr>
          <p:cNvPicPr preferRelativeResize="0"/>
          <p:nvPr/>
        </p:nvPicPr>
        <p:blipFill>
          <a:blip r:embed="rId4">
            <a:alphaModFix/>
          </a:blip>
          <a:stretch>
            <a:fillRect/>
          </a:stretch>
        </p:blipFill>
        <p:spPr>
          <a:xfrm>
            <a:off x="1369532" y="3163039"/>
            <a:ext cx="8661250" cy="2241470"/>
          </a:xfrm>
          <a:prstGeom prst="rect">
            <a:avLst/>
          </a:prstGeom>
          <a:noFill/>
          <a:ln>
            <a:noFill/>
          </a:ln>
        </p:spPr>
      </p:pic>
    </p:spTree>
    <p:extLst>
      <p:ext uri="{BB962C8B-B14F-4D97-AF65-F5344CB8AC3E}">
        <p14:creationId xmlns:p14="http://schemas.microsoft.com/office/powerpoint/2010/main" val="2087441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1DE-1104-44CA-A03A-BB7A016F59A3}"/>
              </a:ext>
            </a:extLst>
          </p:cNvPr>
          <p:cNvSpPr>
            <a:spLocks noGrp="1"/>
          </p:cNvSpPr>
          <p:nvPr>
            <p:ph type="title"/>
          </p:nvPr>
        </p:nvSpPr>
        <p:spPr>
          <a:xfrm>
            <a:off x="838200" y="193040"/>
            <a:ext cx="10515600" cy="538798"/>
          </a:xfrm>
        </p:spPr>
        <p:txBody>
          <a:bodyPr>
            <a:normAutofit/>
          </a:bodyPr>
          <a:lstStyle/>
          <a:p>
            <a:r>
              <a:rPr lang="en-US" sz="2400" b="1" dirty="0">
                <a:latin typeface="Times New Roman" panose="02020603050405020304" pitchFamily="18" charset="0"/>
                <a:cs typeface="Times New Roman" panose="02020603050405020304" pitchFamily="18" charset="0"/>
              </a:rPr>
              <a:t>Exploratory </a:t>
            </a:r>
            <a:r>
              <a:rPr lang="en" sz="2400" b="1" dirty="0">
                <a:latin typeface="Times New Roman" panose="02020603050405020304" pitchFamily="18" charset="0"/>
                <a:cs typeface="Times New Roman" panose="02020603050405020304" pitchFamily="18" charset="0"/>
              </a:rPr>
              <a:t>Visualization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EBB08-F100-4E98-B6CA-2C7B375DCEF7}"/>
              </a:ext>
            </a:extLst>
          </p:cNvPr>
          <p:cNvSpPr>
            <a:spLocks noGrp="1"/>
          </p:cNvSpPr>
          <p:nvPr>
            <p:ph idx="1"/>
          </p:nvPr>
        </p:nvSpPr>
        <p:spPr>
          <a:xfrm>
            <a:off x="320635" y="1090931"/>
            <a:ext cx="11033166" cy="4676140"/>
          </a:xfrm>
        </p:spPr>
        <p:txBody>
          <a:bodyPr>
            <a:normAutofit/>
          </a:bodyPr>
          <a:lstStyle/>
          <a:p>
            <a:pPr marL="457200" lvl="1" indent="0">
              <a:spcBef>
                <a:spcPts val="0"/>
              </a:spcBef>
              <a:buNone/>
            </a:pPr>
            <a:r>
              <a:rPr lang="en-US" sz="1800" dirty="0">
                <a:latin typeface="Times New Roman" panose="02020603050405020304" pitchFamily="18" charset="0"/>
                <a:cs typeface="Times New Roman" panose="02020603050405020304" pitchFamily="18" charset="0"/>
              </a:rPr>
              <a:t>While we are theoretically detecting “lung opacities”, there are lung opacities that are not pneumonia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related.</a:t>
            </a:r>
          </a:p>
          <a:p>
            <a:pPr marL="457200" lvl="1" indent="0">
              <a:spcBef>
                <a:spcPts val="1600"/>
              </a:spcBef>
              <a:buNone/>
            </a:pPr>
            <a:r>
              <a:rPr lang="en-US" sz="1800" dirty="0">
                <a:latin typeface="Times New Roman" panose="02020603050405020304" pitchFamily="18" charset="0"/>
                <a:cs typeface="Times New Roman" panose="02020603050405020304" pitchFamily="18" charset="0"/>
              </a:rPr>
              <a:t>In the data, some of these are labeled “Not Normal No Lung Opacity”.</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This extra third class indicates that while pneumonia was determined not to be present, there was nonetheless some type of abnormality on the image and oftentimes this finding may mimic the appearance of true pneumonia. These non pneumonia “Not Normal” detections end up being a primary source of frustration in building models</a:t>
            </a:r>
          </a:p>
          <a:p>
            <a:pPr marL="457200" lvl="1" indent="0">
              <a:spcBef>
                <a:spcPts val="1600"/>
              </a:spcBef>
              <a:buNone/>
            </a:pPr>
            <a:r>
              <a:rPr lang="en-US" sz="1800" dirty="0">
                <a:latin typeface="Times New Roman" panose="02020603050405020304" pitchFamily="18" charset="0"/>
                <a:cs typeface="Times New Roman" panose="02020603050405020304" pitchFamily="18" charset="0"/>
              </a:rPr>
              <a:t>The images below show a few of the examples in the “Not Normal” class.</a:t>
            </a:r>
          </a:p>
          <a:p>
            <a:pPr marL="0" lvl="0" indent="0">
              <a:spcBef>
                <a:spcPts val="0"/>
              </a:spcBef>
              <a:buClr>
                <a:schemeClr val="dk1"/>
              </a:buClr>
              <a:buSzPts val="2800"/>
              <a:buNone/>
            </a:pPr>
            <a:br>
              <a:rPr lang="e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3DB9B5-3960-4E14-9714-CDAD9BCB1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0" y="0"/>
            <a:ext cx="1714500" cy="1714500"/>
          </a:xfrm>
          <a:prstGeom prst="rect">
            <a:avLst/>
          </a:prstGeom>
        </p:spPr>
      </p:pic>
      <p:pic>
        <p:nvPicPr>
          <p:cNvPr id="7" name="Picture 6">
            <a:extLst>
              <a:ext uri="{FF2B5EF4-FFF2-40B4-BE49-F238E27FC236}">
                <a16:creationId xmlns:a16="http://schemas.microsoft.com/office/drawing/2014/main" id="{A3813C6F-AD8B-4694-B5C4-A639AB3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55" y="5767070"/>
            <a:ext cx="2381250" cy="866775"/>
          </a:xfrm>
          <a:prstGeom prst="rect">
            <a:avLst/>
          </a:prstGeom>
        </p:spPr>
      </p:pic>
      <p:pic>
        <p:nvPicPr>
          <p:cNvPr id="9" name="Google Shape;146;p28">
            <a:extLst>
              <a:ext uri="{FF2B5EF4-FFF2-40B4-BE49-F238E27FC236}">
                <a16:creationId xmlns:a16="http://schemas.microsoft.com/office/drawing/2014/main" id="{B449CD28-6FF2-413D-8BCF-42F60C5A2537}"/>
              </a:ext>
            </a:extLst>
          </p:cNvPr>
          <p:cNvPicPr preferRelativeResize="0"/>
          <p:nvPr/>
        </p:nvPicPr>
        <p:blipFill>
          <a:blip r:embed="rId4">
            <a:alphaModFix/>
          </a:blip>
          <a:stretch>
            <a:fillRect/>
          </a:stretch>
        </p:blipFill>
        <p:spPr>
          <a:xfrm>
            <a:off x="1289760" y="3587748"/>
            <a:ext cx="8768770" cy="2179321"/>
          </a:xfrm>
          <a:prstGeom prst="rect">
            <a:avLst/>
          </a:prstGeom>
          <a:noFill/>
          <a:ln>
            <a:noFill/>
          </a:ln>
        </p:spPr>
      </p:pic>
    </p:spTree>
    <p:extLst>
      <p:ext uri="{BB962C8B-B14F-4D97-AF65-F5344CB8AC3E}">
        <p14:creationId xmlns:p14="http://schemas.microsoft.com/office/powerpoint/2010/main" val="2532186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1479</Words>
  <Application>Microsoft Office PowerPoint</Application>
  <PresentationFormat>Widescreen</PresentationFormat>
  <Paragraphs>152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Times New Roman</vt:lpstr>
      <vt:lpstr>Wingdings</vt:lpstr>
      <vt:lpstr>Office Theme</vt:lpstr>
      <vt:lpstr>Final Presentation</vt:lpstr>
      <vt:lpstr>Problem Statement</vt:lpstr>
      <vt:lpstr>Why :</vt:lpstr>
      <vt:lpstr>Business Domain Value</vt:lpstr>
      <vt:lpstr>Past Research</vt:lpstr>
      <vt:lpstr>Dataset used</vt:lpstr>
      <vt:lpstr>Exploratory Visualization (Contd.)</vt:lpstr>
      <vt:lpstr>Exploratory Visualization (Contd.)</vt:lpstr>
      <vt:lpstr>Exploratory Visualization</vt:lpstr>
      <vt:lpstr>Exploratory Data Analysis</vt:lpstr>
      <vt:lpstr>Preliminary EDA insights –training images  </vt:lpstr>
      <vt:lpstr>Preliminary EDA insights -train labels dataset </vt:lpstr>
      <vt:lpstr> Model building</vt:lpstr>
      <vt:lpstr>YOLO V2 with TFNet – v1</vt:lpstr>
      <vt:lpstr> Yolo V2- TFNet – V2  </vt:lpstr>
      <vt:lpstr> Yolo V2- TFNet – V3  </vt:lpstr>
      <vt:lpstr> ChexNet  </vt:lpstr>
      <vt:lpstr> ChexNet – Interaction with Hershal Mehta  </vt:lpstr>
      <vt:lpstr> Suggestions from Hershal Mehta  </vt:lpstr>
      <vt:lpstr> Code  </vt:lpstr>
      <vt:lpstr> Architecture  </vt:lpstr>
      <vt:lpstr>Model evaluation </vt:lpstr>
      <vt:lpstr>Model evaluation(contd..) </vt:lpstr>
      <vt:lpstr>Model evaluation(contd..) </vt:lpstr>
      <vt:lpstr>Challenges, learning, achievements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saswati.live@gmail.com</dc:creator>
  <cp:lastModifiedBy>Porwal, Ashutosh</cp:lastModifiedBy>
  <cp:revision>98</cp:revision>
  <dcterms:created xsi:type="dcterms:W3CDTF">2019-08-03T15:17:38Z</dcterms:created>
  <dcterms:modified xsi:type="dcterms:W3CDTF">2019-08-04T06:15:38Z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ashutosh.porwal@emc.com</vt:lpwstr>
  </property>
  <property fmtid="{D5CDD505-2E9C-101B-9397-08002B2CF9AE}" pid="5" name="MSIP_Label_17cb76b2-10b8-4fe1-93d4-2202842406cd_SetDate">
    <vt:lpwstr>2019-08-04T03:50:24.4981693Z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Extended_MSFT_Method">
    <vt:lpwstr>Manual</vt:lpwstr>
  </property>
  <property fmtid="{D5CDD505-2E9C-101B-9397-08002B2CF9AE}" pid="9" name="aiplabel">
    <vt:lpwstr>External Public</vt:lpwstr>
  </property>
</Properties>
</file>